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1" r:id="rId4"/>
    <p:sldId id="262" r:id="rId5"/>
    <p:sldId id="264" r:id="rId6"/>
    <p:sldId id="279" r:id="rId7"/>
    <p:sldId id="280" r:id="rId8"/>
    <p:sldId id="263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8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5"/>
  </p:normalViewPr>
  <p:slideViewPr>
    <p:cSldViewPr snapToGrid="0" snapToObjects="1">
      <p:cViewPr varScale="1">
        <p:scale>
          <a:sx n="164" d="100"/>
          <a:sy n="164" d="100"/>
        </p:scale>
        <p:origin x="104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x xl" userId="ee7c9f06d3e16e05" providerId="LiveId" clId="{F55AAC80-ACC8-4979-93E2-57D8A7251B79}"/>
    <pc:docChg chg="modSld">
      <pc:chgData name="lx xl" userId="ee7c9f06d3e16e05" providerId="LiveId" clId="{F55AAC80-ACC8-4979-93E2-57D8A7251B79}" dt="2023-06-04T02:11:06.155" v="4" actId="693"/>
      <pc:docMkLst>
        <pc:docMk/>
      </pc:docMkLst>
      <pc:sldChg chg="modSp mod">
        <pc:chgData name="lx xl" userId="ee7c9f06d3e16e05" providerId="LiveId" clId="{F55AAC80-ACC8-4979-93E2-57D8A7251B79}" dt="2023-06-04T02:11:06.155" v="4" actId="693"/>
        <pc:sldMkLst>
          <pc:docMk/>
          <pc:sldMk cId="2906519800" sldId="272"/>
        </pc:sldMkLst>
        <pc:spChg chg="mod">
          <ac:chgData name="lx xl" userId="ee7c9f06d3e16e05" providerId="LiveId" clId="{F55AAC80-ACC8-4979-93E2-57D8A7251B79}" dt="2023-06-04T02:10:57.301" v="2" actId="693"/>
          <ac:spMkLst>
            <pc:docMk/>
            <pc:sldMk cId="2906519800" sldId="272"/>
            <ac:spMk id="9" creationId="{7EF94D58-B5C4-6C11-5D77-17194905B009}"/>
          </ac:spMkLst>
        </pc:spChg>
        <pc:spChg chg="mod">
          <ac:chgData name="lx xl" userId="ee7c9f06d3e16e05" providerId="LiveId" clId="{F55AAC80-ACC8-4979-93E2-57D8A7251B79}" dt="2023-06-04T02:11:06.155" v="4" actId="693"/>
          <ac:spMkLst>
            <pc:docMk/>
            <pc:sldMk cId="2906519800" sldId="272"/>
            <ac:spMk id="10" creationId="{181E9AB6-89FD-84B6-D246-4652F8B50B73}"/>
          </ac:spMkLst>
        </pc:spChg>
      </pc:sldChg>
    </pc:docChg>
  </pc:docChgLst>
  <pc:docChgLst>
    <pc:chgData name="lx xl" userId="ee7c9f06d3e16e05" providerId="LiveId" clId="{683C81EF-3B77-458C-A537-70F58BC5965A}"/>
    <pc:docChg chg="undo custSel modSld">
      <pc:chgData name="lx xl" userId="ee7c9f06d3e16e05" providerId="LiveId" clId="{683C81EF-3B77-458C-A537-70F58BC5965A}" dt="2023-06-03T08:02:32.547" v="143" actId="20577"/>
      <pc:docMkLst>
        <pc:docMk/>
      </pc:docMkLst>
      <pc:sldChg chg="addSp delSp modSp mod">
        <pc:chgData name="lx xl" userId="ee7c9f06d3e16e05" providerId="LiveId" clId="{683C81EF-3B77-458C-A537-70F58BC5965A}" dt="2023-06-02T16:06:49.086" v="14" actId="1076"/>
        <pc:sldMkLst>
          <pc:docMk/>
          <pc:sldMk cId="500361876" sldId="264"/>
        </pc:sldMkLst>
        <pc:spChg chg="add mod">
          <ac:chgData name="lx xl" userId="ee7c9f06d3e16e05" providerId="LiveId" clId="{683C81EF-3B77-458C-A537-70F58BC5965A}" dt="2023-06-02T16:06:49.086" v="14" actId="1076"/>
          <ac:spMkLst>
            <pc:docMk/>
            <pc:sldMk cId="500361876" sldId="264"/>
            <ac:spMk id="4" creationId="{5661142A-5394-465D-DE81-A871CAE5E435}"/>
          </ac:spMkLst>
        </pc:spChg>
        <pc:spChg chg="add mod">
          <ac:chgData name="lx xl" userId="ee7c9f06d3e16e05" providerId="LiveId" clId="{683C81EF-3B77-458C-A537-70F58BC5965A}" dt="2023-06-02T16:06:45.383" v="13" actId="1076"/>
          <ac:spMkLst>
            <pc:docMk/>
            <pc:sldMk cId="500361876" sldId="264"/>
            <ac:spMk id="7" creationId="{4E73AD65-A965-3D55-BE33-24CD845B0EB6}"/>
          </ac:spMkLst>
        </pc:spChg>
        <pc:spChg chg="add mod">
          <ac:chgData name="lx xl" userId="ee7c9f06d3e16e05" providerId="LiveId" clId="{683C81EF-3B77-458C-A537-70F58BC5965A}" dt="2023-06-02T16:06:45.383" v="13" actId="1076"/>
          <ac:spMkLst>
            <pc:docMk/>
            <pc:sldMk cId="500361876" sldId="264"/>
            <ac:spMk id="8" creationId="{A044C8BE-5F57-961F-5C32-5D58DDDC645E}"/>
          </ac:spMkLst>
        </pc:spChg>
        <pc:spChg chg="add del mod">
          <ac:chgData name="lx xl" userId="ee7c9f06d3e16e05" providerId="LiveId" clId="{683C81EF-3B77-458C-A537-70F58BC5965A}" dt="2023-06-02T16:06:41.329" v="11" actId="478"/>
          <ac:spMkLst>
            <pc:docMk/>
            <pc:sldMk cId="500361876" sldId="264"/>
            <ac:spMk id="10" creationId="{DA5ECC4F-DA28-7FAD-CDDC-9B5667E45169}"/>
          </ac:spMkLst>
        </pc:spChg>
        <pc:spChg chg="add del mod">
          <ac:chgData name="lx xl" userId="ee7c9f06d3e16e05" providerId="LiveId" clId="{683C81EF-3B77-458C-A537-70F58BC5965A}" dt="2023-06-02T16:06:40.628" v="10" actId="478"/>
          <ac:spMkLst>
            <pc:docMk/>
            <pc:sldMk cId="500361876" sldId="264"/>
            <ac:spMk id="11" creationId="{26DC5780-9959-62DE-C866-76CDFF031744}"/>
          </ac:spMkLst>
        </pc:spChg>
        <pc:picChg chg="mod">
          <ac:chgData name="lx xl" userId="ee7c9f06d3e16e05" providerId="LiveId" clId="{683C81EF-3B77-458C-A537-70F58BC5965A}" dt="2023-06-02T16:06:49.086" v="14" actId="1076"/>
          <ac:picMkLst>
            <pc:docMk/>
            <pc:sldMk cId="500361876" sldId="264"/>
            <ac:picMk id="5" creationId="{5E29CC0A-16FD-2DC7-7872-7647A4628AA2}"/>
          </ac:picMkLst>
        </pc:picChg>
        <pc:picChg chg="del">
          <ac:chgData name="lx xl" userId="ee7c9f06d3e16e05" providerId="LiveId" clId="{683C81EF-3B77-458C-A537-70F58BC5965A}" dt="2023-06-02T16:06:41.966" v="12" actId="478"/>
          <ac:picMkLst>
            <pc:docMk/>
            <pc:sldMk cId="500361876" sldId="264"/>
            <ac:picMk id="6" creationId="{6530BB99-6A35-5866-DC5F-33925B27E576}"/>
          </ac:picMkLst>
        </pc:picChg>
        <pc:picChg chg="mod">
          <ac:chgData name="lx xl" userId="ee7c9f06d3e16e05" providerId="LiveId" clId="{683C81EF-3B77-458C-A537-70F58BC5965A}" dt="2023-06-02T16:06:45.383" v="13" actId="1076"/>
          <ac:picMkLst>
            <pc:docMk/>
            <pc:sldMk cId="500361876" sldId="264"/>
            <ac:picMk id="9" creationId="{9C25486A-F9C6-5FF0-C26F-5DDD03E48811}"/>
          </ac:picMkLst>
        </pc:picChg>
      </pc:sldChg>
      <pc:sldChg chg="modSp mod">
        <pc:chgData name="lx xl" userId="ee7c9f06d3e16e05" providerId="LiveId" clId="{683C81EF-3B77-458C-A537-70F58BC5965A}" dt="2023-06-03T00:42:32.113" v="73" actId="20577"/>
        <pc:sldMkLst>
          <pc:docMk/>
          <pc:sldMk cId="1923586647" sldId="267"/>
        </pc:sldMkLst>
        <pc:spChg chg="mod">
          <ac:chgData name="lx xl" userId="ee7c9f06d3e16e05" providerId="LiveId" clId="{683C81EF-3B77-458C-A537-70F58BC5965A}" dt="2023-06-03T00:34:42.840" v="16" actId="20577"/>
          <ac:spMkLst>
            <pc:docMk/>
            <pc:sldMk cId="1923586647" sldId="267"/>
            <ac:spMk id="3" creationId="{25564B45-E345-024F-93A5-9693A579D86F}"/>
          </ac:spMkLst>
        </pc:spChg>
        <pc:spChg chg="mod">
          <ac:chgData name="lx xl" userId="ee7c9f06d3e16e05" providerId="LiveId" clId="{683C81EF-3B77-458C-A537-70F58BC5965A}" dt="2023-06-03T00:42:32.113" v="73" actId="20577"/>
          <ac:spMkLst>
            <pc:docMk/>
            <pc:sldMk cId="1923586647" sldId="267"/>
            <ac:spMk id="5" creationId="{2A8D3052-2E79-FCBF-C1D4-F229BAB6AD20}"/>
          </ac:spMkLst>
        </pc:spChg>
      </pc:sldChg>
      <pc:sldChg chg="modSp mod">
        <pc:chgData name="lx xl" userId="ee7c9f06d3e16e05" providerId="LiveId" clId="{683C81EF-3B77-458C-A537-70F58BC5965A}" dt="2023-06-03T06:40:08.927" v="130" actId="20577"/>
        <pc:sldMkLst>
          <pc:docMk/>
          <pc:sldMk cId="145299728" sldId="271"/>
        </pc:sldMkLst>
        <pc:spChg chg="mod">
          <ac:chgData name="lx xl" userId="ee7c9f06d3e16e05" providerId="LiveId" clId="{683C81EF-3B77-458C-A537-70F58BC5965A}" dt="2023-06-03T06:40:08.927" v="130" actId="20577"/>
          <ac:spMkLst>
            <pc:docMk/>
            <pc:sldMk cId="145299728" sldId="271"/>
            <ac:spMk id="7" creationId="{61A850C5-C77A-BC7E-8EFB-953D173FAFBA}"/>
          </ac:spMkLst>
        </pc:spChg>
      </pc:sldChg>
      <pc:sldChg chg="modSp mod">
        <pc:chgData name="lx xl" userId="ee7c9f06d3e16e05" providerId="LiveId" clId="{683C81EF-3B77-458C-A537-70F58BC5965A}" dt="2023-06-03T08:02:32.547" v="143" actId="20577"/>
        <pc:sldMkLst>
          <pc:docMk/>
          <pc:sldMk cId="440035752" sldId="276"/>
        </pc:sldMkLst>
        <pc:spChg chg="mod">
          <ac:chgData name="lx xl" userId="ee7c9f06d3e16e05" providerId="LiveId" clId="{683C81EF-3B77-458C-A537-70F58BC5965A}" dt="2023-06-03T08:02:32.547" v="143" actId="20577"/>
          <ac:spMkLst>
            <pc:docMk/>
            <pc:sldMk cId="440035752" sldId="276"/>
            <ac:spMk id="7" creationId="{61A850C5-C77A-BC7E-8EFB-953D173FAF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22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74C8-7F11-9D4D-B101-49042A913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754087"/>
            <a:ext cx="8229792" cy="246017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5635E-1B0B-FF46-9BCE-0C944BD16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" y="5323170"/>
            <a:ext cx="8229793" cy="138242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1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14DEF-3949-7744-8DD1-D71185B5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0" y="365125"/>
            <a:ext cx="117182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9767-5ABD-F34C-8F79-814A80A9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11718235" cy="41913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76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30C6-B321-6143-A08B-85AF799E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365125"/>
            <a:ext cx="1160890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7DD3-DA4B-5846-BD6A-62CE469DC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357" y="1825625"/>
            <a:ext cx="5751443" cy="4197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439A6-3255-AC45-B6AB-3FB4CFCCA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5061" cy="4197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34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30E10-40D5-4C41-9E02-1CF6CD00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FFD7C-F2BB-FD42-9838-2354E06A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36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5DDEE"/>
        </a:buClr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7839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2D833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F97D3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5DDEE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78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 Work – Simulink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1825625"/>
            <a:ext cx="6675526" cy="4191353"/>
          </a:xfrm>
        </p:spPr>
        <p:txBody>
          <a:bodyPr>
            <a:normAutofit lnSpcReduction="10000"/>
          </a:bodyPr>
          <a:lstStyle/>
          <a:p>
            <a:r>
              <a:rPr lang="en-US" altLang="zh-CN" b="0" i="0" dirty="0">
                <a:solidFill>
                  <a:srgbClr val="050E17"/>
                </a:solidFill>
                <a:effectLst/>
              </a:rPr>
              <a:t>Generate Simulink models to trigger </a:t>
            </a:r>
            <a:r>
              <a:rPr lang="en-US" altLang="zh-CN" dirty="0">
                <a:solidFill>
                  <a:srgbClr val="050E17"/>
                </a:solidFill>
              </a:rPr>
              <a:t>crash or </a:t>
            </a:r>
            <a:r>
              <a:rPr lang="en-US" altLang="zh-CN" dirty="0" err="1">
                <a:solidFill>
                  <a:srgbClr val="050E17"/>
                </a:solidFill>
              </a:rPr>
              <a:t>miscompilation</a:t>
            </a:r>
            <a:r>
              <a:rPr lang="en-US" altLang="zh-CN" dirty="0">
                <a:solidFill>
                  <a:srgbClr val="050E17"/>
                </a:solidFill>
              </a:rPr>
              <a:t> of Simulink</a:t>
            </a:r>
            <a:endParaRPr lang="en-US" altLang="zh-CN" b="0" i="0" dirty="0">
              <a:solidFill>
                <a:srgbClr val="050E17"/>
              </a:solidFill>
              <a:effectLst/>
            </a:endParaRP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Generation-based: generate Simulink models from scratch</a:t>
            </a:r>
            <a:endParaRPr lang="en-US" altLang="zh-CN" dirty="0"/>
          </a:p>
          <a:p>
            <a:pPr lvl="2"/>
            <a:r>
              <a:rPr lang="en-US" altLang="zh-CN" dirty="0" err="1"/>
              <a:t>Cyfuzz</a:t>
            </a:r>
            <a:r>
              <a:rPr lang="en-US" altLang="zh-CN" dirty="0"/>
              <a:t> (</a:t>
            </a:r>
            <a:r>
              <a:rPr lang="en-US" altLang="zh-CN" dirty="0" err="1"/>
              <a:t>CyPhy</a:t>
            </a:r>
            <a:r>
              <a:rPr lang="en-US" altLang="zh-CN" dirty="0"/>
              <a:t> 2016)</a:t>
            </a:r>
          </a:p>
          <a:p>
            <a:pPr lvl="2"/>
            <a:r>
              <a:rPr lang="en-US" altLang="zh-CN" dirty="0" err="1"/>
              <a:t>Slforge</a:t>
            </a:r>
            <a:r>
              <a:rPr lang="en-US" altLang="zh-CN" dirty="0"/>
              <a:t> (ICSE 2018)</a:t>
            </a:r>
          </a:p>
          <a:p>
            <a:pPr lvl="2"/>
            <a:r>
              <a:rPr lang="en-US" altLang="zh-CN" dirty="0" err="1"/>
              <a:t>DeepFuzzSL</a:t>
            </a:r>
            <a:r>
              <a:rPr lang="en-US" altLang="zh-CN" dirty="0"/>
              <a:t> (</a:t>
            </a:r>
            <a:r>
              <a:rPr lang="en-US" altLang="zh-CN" dirty="0" err="1"/>
              <a:t>DeepTest</a:t>
            </a:r>
            <a:r>
              <a:rPr lang="en-US" altLang="zh-CN" dirty="0"/>
              <a:t> 2020)</a:t>
            </a:r>
          </a:p>
          <a:p>
            <a:pPr lvl="2"/>
            <a:r>
              <a:rPr lang="en-US" altLang="zh-CN" dirty="0"/>
              <a:t>SLGPT (EASE 2021)</a:t>
            </a:r>
          </a:p>
          <a:p>
            <a:pPr lvl="1"/>
            <a:r>
              <a:rPr lang="en-US" altLang="zh-CN" dirty="0"/>
              <a:t>M</a:t>
            </a:r>
            <a:r>
              <a:rPr lang="en-US" altLang="zh-CN" b="0" i="0" dirty="0">
                <a:solidFill>
                  <a:srgbClr val="050E17"/>
                </a:solidFill>
                <a:effectLst/>
              </a:rPr>
              <a:t>utation-based: mutate a Simulink model into a new one</a:t>
            </a:r>
            <a:endParaRPr lang="en-US" altLang="zh-CN" dirty="0"/>
          </a:p>
          <a:p>
            <a:pPr lvl="2"/>
            <a:r>
              <a:rPr lang="en-US" altLang="zh-CN" dirty="0"/>
              <a:t>SLEMI (ICSE 2020)</a:t>
            </a:r>
          </a:p>
          <a:p>
            <a:pPr lvl="2"/>
            <a:r>
              <a:rPr lang="en-US" altLang="zh-CN" dirty="0"/>
              <a:t>COMBAT (FSE 2022)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D95941-BA9E-84FB-203D-E5996C5FD3A2}"/>
              </a:ext>
            </a:extLst>
          </p:cNvPr>
          <p:cNvSpPr/>
          <p:nvPr/>
        </p:nvSpPr>
        <p:spPr>
          <a:xfrm>
            <a:off x="6907149" y="1778182"/>
            <a:ext cx="4966967" cy="1830112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3F02EF-0618-ADB2-1330-FCF1399ED4EC}"/>
              </a:ext>
            </a:extLst>
          </p:cNvPr>
          <p:cNvSpPr/>
          <p:nvPr/>
        </p:nvSpPr>
        <p:spPr>
          <a:xfrm>
            <a:off x="6907149" y="3803706"/>
            <a:ext cx="4966966" cy="1995629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Franklin Gothic Book (正文)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AA45092-3DFC-94A5-14B3-2EC5CDDA8266}"/>
              </a:ext>
            </a:extLst>
          </p:cNvPr>
          <p:cNvSpPr/>
          <p:nvPr/>
        </p:nvSpPr>
        <p:spPr>
          <a:xfrm>
            <a:off x="7141616" y="2574662"/>
            <a:ext cx="749241" cy="508408"/>
          </a:xfrm>
          <a:prstGeom prst="roundRect">
            <a:avLst/>
          </a:prstGeom>
          <a:solidFill>
            <a:srgbClr val="FFF2CC"/>
          </a:solidFill>
          <a:ln w="127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ea typeface="华文楷体" panose="02010600040101010101" pitchFamily="2" charset="-122"/>
              </a:rPr>
              <a:t>Model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8687E631-9DA4-5D90-6CF9-B7BB96F26060}"/>
              </a:ext>
            </a:extLst>
          </p:cNvPr>
          <p:cNvSpPr/>
          <p:nvPr/>
        </p:nvSpPr>
        <p:spPr>
          <a:xfrm>
            <a:off x="9330186" y="2348704"/>
            <a:ext cx="1357874" cy="960325"/>
          </a:xfrm>
          <a:prstGeom prst="diamond">
            <a:avLst/>
          </a:prstGeom>
          <a:solidFill>
            <a:srgbClr val="FFF2CC"/>
          </a:solidFill>
          <a:ln w="952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Compare output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AE37199-355C-9F80-AD2F-2A61B38F0C99}"/>
              </a:ext>
            </a:extLst>
          </p:cNvPr>
          <p:cNvSpPr/>
          <p:nvPr/>
        </p:nvSpPr>
        <p:spPr>
          <a:xfrm>
            <a:off x="10836130" y="2492678"/>
            <a:ext cx="775023" cy="672376"/>
          </a:xfrm>
          <a:prstGeom prst="rect">
            <a:avLst/>
          </a:prstGeom>
          <a:solidFill>
            <a:srgbClr val="FFF2CC"/>
          </a:solidFill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Bugs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3" name="Google Shape;96;p15">
            <a:extLst>
              <a:ext uri="{FF2B5EF4-FFF2-40B4-BE49-F238E27FC236}">
                <a16:creationId xmlns:a16="http://schemas.microsoft.com/office/drawing/2014/main" id="{1F73CB4D-E7F0-6797-A080-6A8F145636B5}"/>
              </a:ext>
            </a:extLst>
          </p:cNvPr>
          <p:cNvSpPr txBox="1"/>
          <p:nvPr/>
        </p:nvSpPr>
        <p:spPr>
          <a:xfrm>
            <a:off x="7366049" y="1745367"/>
            <a:ext cx="3231302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600" b="0" i="0" dirty="0">
                <a:solidFill>
                  <a:srgbClr val="050E17"/>
                </a:solidFill>
                <a:effectLst/>
              </a:rPr>
              <a:t>Equivalent Simulink configuration</a:t>
            </a:r>
            <a:endParaRPr lang="en-US" altLang="zh-CN" sz="1600" dirty="0"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5981B5-EEC5-FE98-949B-EE76212A8480}"/>
              </a:ext>
            </a:extLst>
          </p:cNvPr>
          <p:cNvGrpSpPr/>
          <p:nvPr/>
        </p:nvGrpSpPr>
        <p:grpSpPr>
          <a:xfrm>
            <a:off x="8164170" y="2172459"/>
            <a:ext cx="996348" cy="1312816"/>
            <a:chOff x="7030519" y="1458006"/>
            <a:chExt cx="1296000" cy="1673459"/>
          </a:xfrm>
          <a:solidFill>
            <a:srgbClr val="FFF2CC"/>
          </a:solidFill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10AE0F21-4B94-3C93-C951-C31C4ADA7567}"/>
                </a:ext>
              </a:extLst>
            </p:cNvPr>
            <p:cNvSpPr/>
            <p:nvPr/>
          </p:nvSpPr>
          <p:spPr>
            <a:xfrm>
              <a:off x="7030519" y="1458006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1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BDAFBCD9-4D9F-C748-9A7E-7C910D9677A8}"/>
                </a:ext>
              </a:extLst>
            </p:cNvPr>
            <p:cNvSpPr/>
            <p:nvPr/>
          </p:nvSpPr>
          <p:spPr>
            <a:xfrm>
              <a:off x="7030519" y="1969074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2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EA931C93-8C1A-FECA-ED86-B80FD502F18A}"/>
                </a:ext>
              </a:extLst>
            </p:cNvPr>
            <p:cNvSpPr/>
            <p:nvPr/>
          </p:nvSpPr>
          <p:spPr>
            <a:xfrm>
              <a:off x="7030519" y="2771465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n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1CE0FDBE-5E39-018A-90C1-53A40F3E7122}"/>
                </a:ext>
              </a:extLst>
            </p:cNvPr>
            <p:cNvCxnSpPr/>
            <p:nvPr/>
          </p:nvCxnSpPr>
          <p:spPr>
            <a:xfrm>
              <a:off x="7680176" y="2434754"/>
              <a:ext cx="0" cy="274166"/>
            </a:xfrm>
            <a:prstGeom prst="line">
              <a:avLst/>
            </a:prstGeom>
            <a:grpFill/>
            <a:ln w="38100">
              <a:solidFill>
                <a:srgbClr val="7C7C7C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49B8733-EFC5-7D12-F356-3FCF9174D748}"/>
              </a:ext>
            </a:extLst>
          </p:cNvPr>
          <p:cNvCxnSpPr>
            <a:cxnSpLocks/>
            <a:stCxn id="10" idx="3"/>
            <a:endCxn id="41" idx="1"/>
          </p:cNvCxnSpPr>
          <p:nvPr/>
        </p:nvCxnSpPr>
        <p:spPr>
          <a:xfrm flipV="1">
            <a:off x="7890857" y="2313668"/>
            <a:ext cx="273313" cy="515198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37DC25E-CF58-5B31-2B66-2FD7BB823D6A}"/>
              </a:ext>
            </a:extLst>
          </p:cNvPr>
          <p:cNvCxnSpPr>
            <a:cxnSpLocks/>
            <a:stCxn id="10" idx="3"/>
            <a:endCxn id="42" idx="1"/>
          </p:cNvCxnSpPr>
          <p:nvPr/>
        </p:nvCxnSpPr>
        <p:spPr>
          <a:xfrm flipV="1">
            <a:off x="7890857" y="2714597"/>
            <a:ext cx="273313" cy="11426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4174E9A-A8E3-36F4-14B4-CCFE2507FFB0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>
            <a:off x="7890857" y="2828866"/>
            <a:ext cx="273313" cy="51520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DB6445A-5427-2881-997F-0BFD7974DFD2}"/>
              </a:ext>
            </a:extLst>
          </p:cNvPr>
          <p:cNvCxnSpPr>
            <a:cxnSpLocks/>
            <a:stCxn id="41" idx="3"/>
            <a:endCxn id="11" idx="1"/>
          </p:cNvCxnSpPr>
          <p:nvPr/>
        </p:nvCxnSpPr>
        <p:spPr>
          <a:xfrm>
            <a:off x="9160518" y="2313668"/>
            <a:ext cx="169668" cy="51519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52E6598-D853-2644-36B1-6C416D18C9AC}"/>
              </a:ext>
            </a:extLst>
          </p:cNvPr>
          <p:cNvCxnSpPr>
            <a:cxnSpLocks/>
            <a:stCxn id="42" idx="3"/>
            <a:endCxn id="11" idx="1"/>
          </p:cNvCxnSpPr>
          <p:nvPr/>
        </p:nvCxnSpPr>
        <p:spPr>
          <a:xfrm>
            <a:off x="9160518" y="2714597"/>
            <a:ext cx="169668" cy="11427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BF34D48-A669-D9D6-A5FC-15EF91249983}"/>
              </a:ext>
            </a:extLst>
          </p:cNvPr>
          <p:cNvCxnSpPr>
            <a:cxnSpLocks/>
            <a:stCxn id="43" idx="3"/>
            <a:endCxn id="11" idx="1"/>
          </p:cNvCxnSpPr>
          <p:nvPr/>
        </p:nvCxnSpPr>
        <p:spPr>
          <a:xfrm flipV="1">
            <a:off x="9160518" y="2828867"/>
            <a:ext cx="169668" cy="51520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A405C8A-8EBF-3A02-AA77-DCB60E167F9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10688060" y="2828866"/>
            <a:ext cx="148070" cy="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96;p15">
            <a:extLst>
              <a:ext uri="{FF2B5EF4-FFF2-40B4-BE49-F238E27FC236}">
                <a16:creationId xmlns:a16="http://schemas.microsoft.com/office/drawing/2014/main" id="{0D3A63F7-3E1D-A98B-B2E2-7F41B42D4EA1}"/>
              </a:ext>
            </a:extLst>
          </p:cNvPr>
          <p:cNvSpPr txBox="1"/>
          <p:nvPr/>
        </p:nvSpPr>
        <p:spPr>
          <a:xfrm>
            <a:off x="9431040" y="3216299"/>
            <a:ext cx="2456037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400" dirty="0">
                <a:ea typeface="华文楷体" panose="02010600040101010101" pitchFamily="2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differs from other outputs</a:t>
            </a:r>
            <a:endParaRPr lang="en-US" altLang="zh-CN" sz="1400" dirty="0">
              <a:ea typeface="华文楷体" panose="02010600040101010101" pitchFamily="2" charset="-122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91DDFF3-B575-8BC0-EE4A-CFACFEE47AC3}"/>
              </a:ext>
            </a:extLst>
          </p:cNvPr>
          <p:cNvSpPr/>
          <p:nvPr/>
        </p:nvSpPr>
        <p:spPr>
          <a:xfrm>
            <a:off x="7141616" y="4154403"/>
            <a:ext cx="749241" cy="508408"/>
          </a:xfrm>
          <a:prstGeom prst="roundRect">
            <a:avLst/>
          </a:prstGeom>
          <a:solidFill>
            <a:srgbClr val="FFF2CC"/>
          </a:solidFill>
          <a:ln w="127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  <a:ea typeface="华文楷体" panose="02010600040101010101" pitchFamily="2" charset="-122"/>
              </a:rPr>
              <a:t>Model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4" name="菱形 23">
            <a:extLst>
              <a:ext uri="{FF2B5EF4-FFF2-40B4-BE49-F238E27FC236}">
                <a16:creationId xmlns:a16="http://schemas.microsoft.com/office/drawing/2014/main" id="{7FA6BB25-1F7F-EBD5-BEC6-3CF2DEE2F1B2}"/>
              </a:ext>
            </a:extLst>
          </p:cNvPr>
          <p:cNvSpPr/>
          <p:nvPr/>
        </p:nvSpPr>
        <p:spPr>
          <a:xfrm>
            <a:off x="9436901" y="4381243"/>
            <a:ext cx="1405379" cy="960325"/>
          </a:xfrm>
          <a:prstGeom prst="diamond">
            <a:avLst/>
          </a:prstGeom>
          <a:solidFill>
            <a:srgbClr val="FFF2CC"/>
          </a:solidFill>
          <a:ln w="12700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Compare output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3392651-DA93-868D-8067-20FC326841C0}"/>
              </a:ext>
            </a:extLst>
          </p:cNvPr>
          <p:cNvSpPr/>
          <p:nvPr/>
        </p:nvSpPr>
        <p:spPr>
          <a:xfrm>
            <a:off x="10934290" y="4525217"/>
            <a:ext cx="775023" cy="672376"/>
          </a:xfrm>
          <a:prstGeom prst="rect">
            <a:avLst/>
          </a:prstGeom>
          <a:solidFill>
            <a:srgbClr val="FFF2CC"/>
          </a:solidFill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Bugs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6" name="Google Shape;96;p15">
            <a:extLst>
              <a:ext uri="{FF2B5EF4-FFF2-40B4-BE49-F238E27FC236}">
                <a16:creationId xmlns:a16="http://schemas.microsoft.com/office/drawing/2014/main" id="{9977B030-5D7E-8AB5-3DFC-F74E7ACCE4BF}"/>
              </a:ext>
            </a:extLst>
          </p:cNvPr>
          <p:cNvSpPr txBox="1"/>
          <p:nvPr/>
        </p:nvSpPr>
        <p:spPr>
          <a:xfrm>
            <a:off x="6962010" y="3779138"/>
            <a:ext cx="2630107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600" b="0" i="0" dirty="0">
                <a:solidFill>
                  <a:srgbClr val="050E17"/>
                </a:solidFill>
                <a:effectLst/>
                <a:latin typeface="Franklin Gothic Book (正文)"/>
              </a:rPr>
              <a:t> Equivalent Simulink model </a:t>
            </a:r>
            <a:endParaRPr lang="en-US" altLang="zh-CN" sz="1600" dirty="0"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CE2F691-9E83-FA02-5ED1-48196996EF8C}"/>
              </a:ext>
            </a:extLst>
          </p:cNvPr>
          <p:cNvSpPr/>
          <p:nvPr/>
        </p:nvSpPr>
        <p:spPr>
          <a:xfrm>
            <a:off x="8516207" y="4720197"/>
            <a:ext cx="751170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S</a:t>
            </a:r>
            <a:endParaRPr lang="zh-CN" altLang="en-US" sz="1400" dirty="0">
              <a:solidFill>
                <a:schemeClr val="tx1"/>
              </a:solidFill>
              <a:latin typeface="Franklin Gothic Book (正文)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F67128A-D563-1E23-AC1A-9F3DE5F2F03E}"/>
              </a:ext>
            </a:extLst>
          </p:cNvPr>
          <p:cNvSpPr/>
          <p:nvPr/>
        </p:nvSpPr>
        <p:spPr>
          <a:xfrm>
            <a:off x="7666959" y="4809590"/>
            <a:ext cx="550926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C</a:t>
            </a:r>
            <a:r>
              <a:rPr lang="en-US" altLang="zh-CN" sz="1400" baseline="-25000" dirty="0">
                <a:solidFill>
                  <a:schemeClr val="tx1"/>
                </a:solidFill>
                <a:latin typeface="Franklin Gothic Book (正文)"/>
              </a:rPr>
              <a:t>1</a:t>
            </a:r>
            <a:endParaRPr lang="zh-CN" altLang="en-US" sz="1400" baseline="-25000" dirty="0">
              <a:solidFill>
                <a:schemeClr val="tx1"/>
              </a:solidFill>
              <a:latin typeface="Franklin Gothic Book (正文)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9538DD3-1C9A-A1A9-7614-93A8E6BC5A8E}"/>
              </a:ext>
            </a:extLst>
          </p:cNvPr>
          <p:cNvSpPr/>
          <p:nvPr/>
        </p:nvSpPr>
        <p:spPr>
          <a:xfrm>
            <a:off x="7666959" y="5439059"/>
            <a:ext cx="550926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C</a:t>
            </a:r>
            <a:r>
              <a:rPr lang="en-US" altLang="zh-CN" sz="1400" baseline="-25000" dirty="0">
                <a:solidFill>
                  <a:schemeClr val="tx1"/>
                </a:solidFill>
                <a:latin typeface="Franklin Gothic Book (正文)"/>
              </a:rPr>
              <a:t>n</a:t>
            </a:r>
            <a:endParaRPr lang="zh-CN" altLang="en-US" sz="1400" baseline="-25000" dirty="0">
              <a:solidFill>
                <a:schemeClr val="tx1"/>
              </a:solidFill>
              <a:latin typeface="Franklin Gothic Book (正文)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DE9763F-CB67-576B-F1E4-20D58468E682}"/>
              </a:ext>
            </a:extLst>
          </p:cNvPr>
          <p:cNvCxnSpPr>
            <a:cxnSpLocks/>
          </p:cNvCxnSpPr>
          <p:nvPr/>
        </p:nvCxnSpPr>
        <p:spPr>
          <a:xfrm>
            <a:off x="7999001" y="5174912"/>
            <a:ext cx="0" cy="21508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C7C7C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D1D498B-E2E6-BE33-1216-2502632296F2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7890857" y="4408607"/>
            <a:ext cx="625350" cy="45279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3ECB01F-05E4-33FE-B879-47783BF660CA}"/>
              </a:ext>
            </a:extLst>
          </p:cNvPr>
          <p:cNvCxnSpPr>
            <a:cxnSpLocks/>
            <a:stCxn id="23" idx="2"/>
            <a:endCxn id="28" idx="1"/>
          </p:cNvCxnSpPr>
          <p:nvPr/>
        </p:nvCxnSpPr>
        <p:spPr>
          <a:xfrm>
            <a:off x="7516237" y="4662811"/>
            <a:ext cx="150722" cy="287988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B1E748B-3C5C-827D-5571-D983602C23F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516237" y="4662811"/>
            <a:ext cx="143133" cy="866525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738688C-47BE-5016-AC72-BAA18859E0FB}"/>
              </a:ext>
            </a:extLst>
          </p:cNvPr>
          <p:cNvCxnSpPr>
            <a:cxnSpLocks/>
            <a:stCxn id="27" idx="3"/>
            <a:endCxn id="24" idx="1"/>
          </p:cNvCxnSpPr>
          <p:nvPr/>
        </p:nvCxnSpPr>
        <p:spPr>
          <a:xfrm>
            <a:off x="9267377" y="4861406"/>
            <a:ext cx="169524" cy="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0E8E87B-6103-F545-2005-129D9B83D5AF}"/>
              </a:ext>
            </a:extLst>
          </p:cNvPr>
          <p:cNvCxnSpPr>
            <a:cxnSpLocks/>
            <a:stCxn id="28" idx="3"/>
            <a:endCxn id="27" idx="1"/>
          </p:cNvCxnSpPr>
          <p:nvPr/>
        </p:nvCxnSpPr>
        <p:spPr>
          <a:xfrm flipV="1">
            <a:off x="8217884" y="4861405"/>
            <a:ext cx="298323" cy="89393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60839C68-01F3-DE99-8CDA-D0552E8BCFBD}"/>
              </a:ext>
            </a:extLst>
          </p:cNvPr>
          <p:cNvCxnSpPr>
            <a:cxnSpLocks/>
            <a:stCxn id="29" idx="3"/>
            <a:endCxn id="27" idx="1"/>
          </p:cNvCxnSpPr>
          <p:nvPr/>
        </p:nvCxnSpPr>
        <p:spPr>
          <a:xfrm flipV="1">
            <a:off x="8217884" y="4861405"/>
            <a:ext cx="298323" cy="718863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9FA053E-25AC-AD92-F969-4E624C86105C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10842280" y="4861405"/>
            <a:ext cx="92010" cy="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96;p15">
            <a:extLst>
              <a:ext uri="{FF2B5EF4-FFF2-40B4-BE49-F238E27FC236}">
                <a16:creationId xmlns:a16="http://schemas.microsoft.com/office/drawing/2014/main" id="{EBE484EF-4570-64ED-652D-6D6B06D07606}"/>
              </a:ext>
            </a:extLst>
          </p:cNvPr>
          <p:cNvSpPr txBox="1"/>
          <p:nvPr/>
        </p:nvSpPr>
        <p:spPr>
          <a:xfrm>
            <a:off x="9431040" y="5323559"/>
            <a:ext cx="2558745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400" dirty="0">
                <a:latin typeface="Franklin Gothic Book (正文)"/>
              </a:rPr>
              <a:t>C</a:t>
            </a:r>
            <a:r>
              <a:rPr lang="en-US" altLang="zh-CN" sz="1400" baseline="-25000" dirty="0">
                <a:latin typeface="Franklin Gothic Book (正文)"/>
                <a:ea typeface="微软雅黑" panose="020B0503020204020204" pitchFamily="34" charset="-122"/>
              </a:rPr>
              <a:t>1</a:t>
            </a:r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 differs from other outputs</a:t>
            </a:r>
            <a:endParaRPr lang="en-US" altLang="zh-CN" sz="1400" dirty="0"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39" name="Google Shape;96;p15">
            <a:extLst>
              <a:ext uri="{FF2B5EF4-FFF2-40B4-BE49-F238E27FC236}">
                <a16:creationId xmlns:a16="http://schemas.microsoft.com/office/drawing/2014/main" id="{F4D4061C-8784-77CD-95A9-C7372DE232E9}"/>
              </a:ext>
            </a:extLst>
          </p:cNvPr>
          <p:cNvSpPr txBox="1"/>
          <p:nvPr/>
        </p:nvSpPr>
        <p:spPr>
          <a:xfrm>
            <a:off x="10511932" y="3791877"/>
            <a:ext cx="1402414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Franklin Gothic Book (正文)"/>
                <a:ea typeface="华文楷体" panose="02010600040101010101" pitchFamily="2" charset="-122"/>
              </a:rPr>
              <a:t>Mutation</a:t>
            </a:r>
          </a:p>
        </p:txBody>
      </p:sp>
      <p:sp>
        <p:nvSpPr>
          <p:cNvPr id="40" name="Google Shape;96;p15">
            <a:extLst>
              <a:ext uri="{FF2B5EF4-FFF2-40B4-BE49-F238E27FC236}">
                <a16:creationId xmlns:a16="http://schemas.microsoft.com/office/drawing/2014/main" id="{C77B85EE-9050-BF03-FC75-ECC7A5D58870}"/>
              </a:ext>
            </a:extLst>
          </p:cNvPr>
          <p:cNvSpPr txBox="1"/>
          <p:nvPr/>
        </p:nvSpPr>
        <p:spPr>
          <a:xfrm>
            <a:off x="10344015" y="1715182"/>
            <a:ext cx="1592880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Franklin Gothic Book (正文)"/>
                <a:ea typeface="华文楷体" panose="02010600040101010101" pitchFamily="2" charset="-122"/>
              </a:rPr>
              <a:t>Generation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160FB78-F4AC-8C96-D636-E1253913AF5F}"/>
              </a:ext>
            </a:extLst>
          </p:cNvPr>
          <p:cNvSpPr txBox="1"/>
          <p:nvPr/>
        </p:nvSpPr>
        <p:spPr>
          <a:xfrm>
            <a:off x="7481901" y="1351270"/>
            <a:ext cx="344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C2D833"/>
              </a:buClr>
            </a:pPr>
            <a:r>
              <a:rPr lang="en-US" altLang="zh-CN" sz="2000" b="0" i="0" dirty="0">
                <a:solidFill>
                  <a:srgbClr val="050E17"/>
                </a:solidFill>
                <a:effectLst/>
              </a:rPr>
              <a:t>Differential testing</a:t>
            </a:r>
            <a:endParaRPr lang="en-US" altLang="zh-CN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8D3052-2E79-FCBF-C1D4-F229BAB6AD20}"/>
              </a:ext>
            </a:extLst>
          </p:cNvPr>
          <p:cNvSpPr/>
          <p:nvPr/>
        </p:nvSpPr>
        <p:spPr>
          <a:xfrm>
            <a:off x="720620" y="4550610"/>
            <a:ext cx="11043194" cy="11599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These approaches test Simulink as a whole</a:t>
            </a:r>
          </a:p>
          <a:p>
            <a:pPr algn="ctr"/>
            <a:r>
              <a:rPr lang="en-US" altLang="zh-CN" sz="2800" b="1" dirty="0"/>
              <a:t>They cannot find many/any code generation bug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358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Framework – MOPART 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err="1"/>
              <a:t>MO</a:t>
            </a:r>
            <a:r>
              <a:rPr lang="en-US" altLang="zh-CN" dirty="0" err="1"/>
              <a:t>del</a:t>
            </a:r>
            <a:r>
              <a:rPr lang="en-US" altLang="zh-CN" dirty="0"/>
              <a:t> </a:t>
            </a:r>
            <a:r>
              <a:rPr lang="en-US" altLang="zh-CN" b="1" dirty="0" err="1"/>
              <a:t>PART</a:t>
            </a:r>
            <a:r>
              <a:rPr lang="en-US" altLang="zh-CN" dirty="0" err="1"/>
              <a:t>ition</a:t>
            </a:r>
            <a:r>
              <a:rPr lang="en-US" altLang="zh-CN" dirty="0"/>
              <a:t> based differential testing for code generation testing</a:t>
            </a:r>
          </a:p>
          <a:p>
            <a:pPr lvl="1"/>
            <a:r>
              <a:rPr lang="en-US" altLang="zh-CN" dirty="0"/>
              <a:t>Generate diverse and complex Simulink models to exercise the code generation process thoroughly for bug finding.</a:t>
            </a:r>
          </a:p>
          <a:p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0E84DE5-3B6C-C171-B667-3F203682247F}"/>
              </a:ext>
            </a:extLst>
          </p:cNvPr>
          <p:cNvGrpSpPr/>
          <p:nvPr/>
        </p:nvGrpSpPr>
        <p:grpSpPr>
          <a:xfrm>
            <a:off x="2411660" y="3124856"/>
            <a:ext cx="7368679" cy="2956747"/>
            <a:chOff x="926172" y="1823725"/>
            <a:chExt cx="10339656" cy="414887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71DC7C-855D-86D9-B3BE-364AEE14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6172" y="1823725"/>
              <a:ext cx="10339656" cy="4148878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747AA61-A6B5-B8AB-22AA-B20328BB6C8A}"/>
                </a:ext>
              </a:extLst>
            </p:cNvPr>
            <p:cNvSpPr/>
            <p:nvPr/>
          </p:nvSpPr>
          <p:spPr>
            <a:xfrm>
              <a:off x="2712953" y="2048582"/>
              <a:ext cx="2927928" cy="1450109"/>
            </a:xfrm>
            <a:prstGeom prst="rect">
              <a:avLst/>
            </a:prstGeom>
            <a:solidFill>
              <a:srgbClr val="ABF2F2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A31BBC2-FE3F-D09D-DADC-D8ED20F5F3DD}"/>
                </a:ext>
              </a:extLst>
            </p:cNvPr>
            <p:cNvSpPr/>
            <p:nvPr/>
          </p:nvSpPr>
          <p:spPr>
            <a:xfrm>
              <a:off x="5894880" y="2048581"/>
              <a:ext cx="4964546" cy="1450109"/>
            </a:xfrm>
            <a:prstGeom prst="rect">
              <a:avLst/>
            </a:prstGeom>
            <a:solidFill>
              <a:srgbClr val="E9D8C5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F0AA105-0C1B-85A2-4E06-3824BB777131}"/>
                </a:ext>
              </a:extLst>
            </p:cNvPr>
            <p:cNvSpPr/>
            <p:nvPr/>
          </p:nvSpPr>
          <p:spPr>
            <a:xfrm>
              <a:off x="2906917" y="3701891"/>
              <a:ext cx="7703127" cy="2124364"/>
            </a:xfrm>
            <a:prstGeom prst="rect">
              <a:avLst/>
            </a:prstGeom>
            <a:solidFill>
              <a:srgbClr val="DDC8F1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8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Preprocessing</a:t>
            </a:r>
          </a:p>
          <a:p>
            <a:pPr lvl="1"/>
            <a:r>
              <a:rPr lang="en-US" altLang="zh-CN" dirty="0"/>
              <a:t>MOPART transforms a Simulink model as a hypergraph</a:t>
            </a:r>
          </a:p>
          <a:p>
            <a:pPr lvl="2"/>
            <a:r>
              <a:rPr lang="en-US" altLang="zh-CN" dirty="0"/>
              <a:t>Blocks are taken as nodes</a:t>
            </a:r>
          </a:p>
          <a:p>
            <a:pPr lvl="2"/>
            <a:r>
              <a:rPr lang="en-US" altLang="zh-CN" dirty="0"/>
              <a:t>The data relationships between nodes are taken as hyperedges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B7B08A-38F4-7AEE-A66E-DBF21A5A3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558" y="404128"/>
            <a:ext cx="2731953" cy="1325563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BFACAA01-3278-B816-18FA-DF7EAD52FA8B}"/>
              </a:ext>
            </a:extLst>
          </p:cNvPr>
          <p:cNvSpPr/>
          <p:nvPr/>
        </p:nvSpPr>
        <p:spPr>
          <a:xfrm>
            <a:off x="3216252" y="4311338"/>
            <a:ext cx="748146" cy="526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F876D1-3937-2D90-29BD-7AAF8E0572F4}"/>
              </a:ext>
            </a:extLst>
          </p:cNvPr>
          <p:cNvGrpSpPr/>
          <p:nvPr/>
        </p:nvGrpSpPr>
        <p:grpSpPr>
          <a:xfrm>
            <a:off x="8487051" y="3732176"/>
            <a:ext cx="3529653" cy="1831474"/>
            <a:chOff x="5750771" y="2352430"/>
            <a:chExt cx="3910253" cy="2311669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6E8A7E9-EF95-4B11-9566-9D0BE9217147}"/>
                </a:ext>
              </a:extLst>
            </p:cNvPr>
            <p:cNvSpPr/>
            <p:nvPr/>
          </p:nvSpPr>
          <p:spPr>
            <a:xfrm>
              <a:off x="6317936" y="2382099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a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884EDA9-7721-9131-D909-207AB81A401A}"/>
                </a:ext>
              </a:extLst>
            </p:cNvPr>
            <p:cNvSpPr/>
            <p:nvPr/>
          </p:nvSpPr>
          <p:spPr>
            <a:xfrm>
              <a:off x="7325895" y="2381232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40FF63BD-7F3A-CD24-747E-A07A1B002416}"/>
                </a:ext>
              </a:extLst>
            </p:cNvPr>
            <p:cNvCxnSpPr>
              <a:stCxn id="11" idx="6"/>
              <a:endCxn id="12" idx="2"/>
            </p:cNvCxnSpPr>
            <p:nvPr/>
          </p:nvCxnSpPr>
          <p:spPr>
            <a:xfrm flipV="1">
              <a:off x="6659607" y="2538548"/>
              <a:ext cx="666288" cy="8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CF7D9D8-4731-E3AA-13EA-53B45E01CFCA}"/>
                </a:ext>
              </a:extLst>
            </p:cNvPr>
            <p:cNvSpPr/>
            <p:nvPr/>
          </p:nvSpPr>
          <p:spPr>
            <a:xfrm>
              <a:off x="6334121" y="2798726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56A372E-0BE8-EFFF-6C4F-D5C2E9728F9F}"/>
                </a:ext>
              </a:extLst>
            </p:cNvPr>
            <p:cNvSpPr/>
            <p:nvPr/>
          </p:nvSpPr>
          <p:spPr>
            <a:xfrm>
              <a:off x="7345849" y="2798726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A4753B9F-4BD8-016F-6383-71E653175298}"/>
                </a:ext>
              </a:extLst>
            </p:cNvPr>
            <p:cNvCxnSpPr>
              <a:cxnSpLocks/>
              <a:stCxn id="14" idx="6"/>
              <a:endCxn id="15" idx="2"/>
            </p:cNvCxnSpPr>
            <p:nvPr/>
          </p:nvCxnSpPr>
          <p:spPr>
            <a:xfrm>
              <a:off x="6675792" y="2956042"/>
              <a:ext cx="6700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34C59C1-928D-CBE4-7FB9-A0B8BECF4956}"/>
                </a:ext>
              </a:extLst>
            </p:cNvPr>
            <p:cNvSpPr/>
            <p:nvPr/>
          </p:nvSpPr>
          <p:spPr>
            <a:xfrm>
              <a:off x="6330230" y="3234222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d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68E85B46-A856-4986-60EA-43CFCBBAED94}"/>
                </a:ext>
              </a:extLst>
            </p:cNvPr>
            <p:cNvSpPr/>
            <p:nvPr/>
          </p:nvSpPr>
          <p:spPr>
            <a:xfrm>
              <a:off x="7330844" y="3228642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E352BB4-79C8-91EB-6926-512E1B107E49}"/>
                </a:ext>
              </a:extLst>
            </p:cNvPr>
            <p:cNvCxnSpPr>
              <a:stCxn id="17" idx="6"/>
              <a:endCxn id="18" idx="2"/>
            </p:cNvCxnSpPr>
            <p:nvPr/>
          </p:nvCxnSpPr>
          <p:spPr>
            <a:xfrm flipV="1">
              <a:off x="6671901" y="3385958"/>
              <a:ext cx="658943" cy="55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F6B9309-39D9-E674-5A71-A45B972670B0}"/>
                </a:ext>
              </a:extLst>
            </p:cNvPr>
            <p:cNvSpPr/>
            <p:nvPr/>
          </p:nvSpPr>
          <p:spPr>
            <a:xfrm>
              <a:off x="8134256" y="3717537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68CD855-987E-0B5B-9120-E8E582E5EC71}"/>
                </a:ext>
              </a:extLst>
            </p:cNvPr>
            <p:cNvSpPr/>
            <p:nvPr/>
          </p:nvSpPr>
          <p:spPr>
            <a:xfrm>
              <a:off x="8133336" y="4349467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f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E5B2D4C-A946-F936-4754-8D5B6E02DB40}"/>
                </a:ext>
              </a:extLst>
            </p:cNvPr>
            <p:cNvSpPr/>
            <p:nvPr/>
          </p:nvSpPr>
          <p:spPr>
            <a:xfrm>
              <a:off x="9289687" y="4034835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h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27C2A6C6-FC50-3950-9307-33A5D95798DA}"/>
                </a:ext>
              </a:extLst>
            </p:cNvPr>
            <p:cNvCxnSpPr>
              <a:cxnSpLocks/>
              <a:stCxn id="20" idx="4"/>
              <a:endCxn id="21" idx="0"/>
            </p:cNvCxnSpPr>
            <p:nvPr/>
          </p:nvCxnSpPr>
          <p:spPr>
            <a:xfrm flipH="1">
              <a:off x="8304172" y="4032169"/>
              <a:ext cx="920" cy="317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C916967F-E7DE-9017-54C1-C8A83C7A8C99}"/>
                </a:ext>
              </a:extLst>
            </p:cNvPr>
            <p:cNvCxnSpPr>
              <a:cxnSpLocks/>
              <a:stCxn id="20" idx="6"/>
              <a:endCxn id="22" idx="2"/>
            </p:cNvCxnSpPr>
            <p:nvPr/>
          </p:nvCxnSpPr>
          <p:spPr>
            <a:xfrm>
              <a:off x="8475927" y="3874853"/>
              <a:ext cx="813760" cy="317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49E76F1D-20A6-D4D4-2ACF-F4B43A9495A6}"/>
                </a:ext>
              </a:extLst>
            </p:cNvPr>
            <p:cNvSpPr/>
            <p:nvPr/>
          </p:nvSpPr>
          <p:spPr>
            <a:xfrm>
              <a:off x="6316582" y="3677085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BCCA4A0-8798-2DED-79A3-16C80C41FA0A}"/>
                </a:ext>
              </a:extLst>
            </p:cNvPr>
            <p:cNvSpPr/>
            <p:nvPr/>
          </p:nvSpPr>
          <p:spPr>
            <a:xfrm>
              <a:off x="7335727" y="3678265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C6740A53-F4D6-97CC-52C2-767B237DA903}"/>
                </a:ext>
              </a:extLst>
            </p:cNvPr>
            <p:cNvCxnSpPr>
              <a:cxnSpLocks/>
              <a:stCxn id="25" idx="6"/>
              <a:endCxn id="26" idx="2"/>
            </p:cNvCxnSpPr>
            <p:nvPr/>
          </p:nvCxnSpPr>
          <p:spPr>
            <a:xfrm>
              <a:off x="6658253" y="3834401"/>
              <a:ext cx="677474" cy="1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1ADA5D7-2357-ED81-0DFA-7C283D910284}"/>
                </a:ext>
              </a:extLst>
            </p:cNvPr>
            <p:cNvSpPr/>
            <p:nvPr/>
          </p:nvSpPr>
          <p:spPr>
            <a:xfrm>
              <a:off x="8134256" y="3254651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12C1AA7-55B9-2490-8410-12B7ADF795E7}"/>
                </a:ext>
              </a:extLst>
            </p:cNvPr>
            <p:cNvSpPr/>
            <p:nvPr/>
          </p:nvSpPr>
          <p:spPr>
            <a:xfrm>
              <a:off x="9319353" y="3185057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f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736C2A12-BCC0-8A80-8D21-75F86D5F2495}"/>
                </a:ext>
              </a:extLst>
            </p:cNvPr>
            <p:cNvSpPr/>
            <p:nvPr/>
          </p:nvSpPr>
          <p:spPr>
            <a:xfrm>
              <a:off x="9286581" y="3647943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h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ABDF7C3F-6AA8-F98B-22DA-1844A05F44B1}"/>
                </a:ext>
              </a:extLst>
            </p:cNvPr>
            <p:cNvCxnSpPr>
              <a:cxnSpLocks/>
              <a:stCxn id="28" idx="5"/>
              <a:endCxn id="30" idx="2"/>
            </p:cNvCxnSpPr>
            <p:nvPr/>
          </p:nvCxnSpPr>
          <p:spPr>
            <a:xfrm>
              <a:off x="8425890" y="3523206"/>
              <a:ext cx="860691" cy="2820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B27D2AA2-26B8-D8B2-2690-A6458FBD2F01}"/>
                </a:ext>
              </a:extLst>
            </p:cNvPr>
            <p:cNvCxnSpPr>
              <a:cxnSpLocks/>
              <a:stCxn id="28" idx="6"/>
              <a:endCxn id="29" idx="3"/>
            </p:cNvCxnSpPr>
            <p:nvPr/>
          </p:nvCxnSpPr>
          <p:spPr>
            <a:xfrm>
              <a:off x="8475927" y="3411967"/>
              <a:ext cx="893463" cy="416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80B47CF-B232-020A-5304-FA85EFC13437}"/>
                </a:ext>
              </a:extLst>
            </p:cNvPr>
            <p:cNvSpPr/>
            <p:nvPr/>
          </p:nvSpPr>
          <p:spPr>
            <a:xfrm>
              <a:off x="8182679" y="2397813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f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D1A47BC-D812-5583-13B4-351B44CAC116}"/>
                </a:ext>
              </a:extLst>
            </p:cNvPr>
            <p:cNvSpPr/>
            <p:nvPr/>
          </p:nvSpPr>
          <p:spPr>
            <a:xfrm>
              <a:off x="9286582" y="2397813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g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8FC13536-B742-2DC0-3094-6D3EF33B082A}"/>
                </a:ext>
              </a:extLst>
            </p:cNvPr>
            <p:cNvCxnSpPr>
              <a:stCxn id="33" idx="6"/>
              <a:endCxn id="34" idx="2"/>
            </p:cNvCxnSpPr>
            <p:nvPr/>
          </p:nvCxnSpPr>
          <p:spPr>
            <a:xfrm>
              <a:off x="8524350" y="2555129"/>
              <a:ext cx="762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49C667B-8F1A-EDAD-D592-7839B849D905}"/>
                </a:ext>
              </a:extLst>
            </p:cNvPr>
            <p:cNvSpPr/>
            <p:nvPr/>
          </p:nvSpPr>
          <p:spPr>
            <a:xfrm>
              <a:off x="8201185" y="2811293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h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E76E717-0741-21C5-7872-9326BE0AFADC}"/>
                </a:ext>
              </a:extLst>
            </p:cNvPr>
            <p:cNvSpPr/>
            <p:nvPr/>
          </p:nvSpPr>
          <p:spPr>
            <a:xfrm>
              <a:off x="9286581" y="2808798"/>
              <a:ext cx="341671" cy="314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>
                  <a:solidFill>
                    <a:schemeClr val="tx1"/>
                  </a:solidFill>
                </a:rPr>
                <a:t>i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267F93BA-7B34-B31E-A75A-FB52198793CC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 flipV="1">
              <a:off x="8542856" y="2966114"/>
              <a:ext cx="743725" cy="2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E55C80D-C3FD-49CC-F9BA-D4E5F016E54C}"/>
                </a:ext>
              </a:extLst>
            </p:cNvPr>
            <p:cNvSpPr txBox="1"/>
            <p:nvPr/>
          </p:nvSpPr>
          <p:spPr>
            <a:xfrm>
              <a:off x="5750771" y="2381232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n1</a:t>
              </a:r>
              <a:endParaRPr lang="zh-CN" altLang="en-US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E965EE77-7AA5-3DE3-5AB5-280F2CCB0F33}"/>
                </a:ext>
              </a:extLst>
            </p:cNvPr>
            <p:cNvSpPr txBox="1"/>
            <p:nvPr/>
          </p:nvSpPr>
          <p:spPr>
            <a:xfrm>
              <a:off x="5755980" y="2781448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n2</a:t>
              </a:r>
              <a:endParaRPr lang="zh-CN" altLang="en-US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FE2D1D6-8224-E6CB-3194-DE681669F22C}"/>
                </a:ext>
              </a:extLst>
            </p:cNvPr>
            <p:cNvSpPr txBox="1"/>
            <p:nvPr/>
          </p:nvSpPr>
          <p:spPr>
            <a:xfrm>
              <a:off x="5755980" y="320648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n3</a:t>
              </a:r>
              <a:endParaRPr lang="zh-CN" altLang="en-US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B1B2F6B-BF88-8304-0575-C0ABD1983171}"/>
                </a:ext>
              </a:extLst>
            </p:cNvPr>
            <p:cNvSpPr txBox="1"/>
            <p:nvPr/>
          </p:nvSpPr>
          <p:spPr>
            <a:xfrm>
              <a:off x="5760896" y="3663681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n4</a:t>
              </a:r>
              <a:endParaRPr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0FE80B3-D0F5-AAF3-A8F7-35C304BB3096}"/>
                </a:ext>
              </a:extLst>
            </p:cNvPr>
            <p:cNvSpPr txBox="1"/>
            <p:nvPr/>
          </p:nvSpPr>
          <p:spPr>
            <a:xfrm>
              <a:off x="7720693" y="235243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n5</a:t>
              </a:r>
              <a:endParaRPr lang="zh-CN" altLang="en-US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FF233CC-0C1E-E6E7-C1AC-32B82BE899C1}"/>
                </a:ext>
              </a:extLst>
            </p:cNvPr>
            <p:cNvSpPr txBox="1"/>
            <p:nvPr/>
          </p:nvSpPr>
          <p:spPr>
            <a:xfrm>
              <a:off x="7735435" y="2781448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n6</a:t>
              </a:r>
              <a:endParaRPr lang="zh-CN" altLang="en-US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940FBA53-8146-8680-8268-CE964F3FDEC6}"/>
                </a:ext>
              </a:extLst>
            </p:cNvPr>
            <p:cNvSpPr txBox="1"/>
            <p:nvPr/>
          </p:nvSpPr>
          <p:spPr>
            <a:xfrm>
              <a:off x="7733265" y="324924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n7</a:t>
              </a:r>
              <a:endParaRPr lang="zh-CN" altLang="en-US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01D18D3F-9F92-9539-77BC-775A35989A89}"/>
                </a:ext>
              </a:extLst>
            </p:cNvPr>
            <p:cNvSpPr txBox="1"/>
            <p:nvPr/>
          </p:nvSpPr>
          <p:spPr>
            <a:xfrm>
              <a:off x="7731508" y="3662837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n8</a:t>
              </a:r>
              <a:endParaRPr lang="zh-CN" altLang="en-US" dirty="0"/>
            </a:p>
          </p:txBody>
        </p:sp>
      </p:grpSp>
      <p:pic>
        <p:nvPicPr>
          <p:cNvPr id="50" name="内容占位符 34">
            <a:extLst>
              <a:ext uri="{FF2B5EF4-FFF2-40B4-BE49-F238E27FC236}">
                <a16:creationId xmlns:a16="http://schemas.microsoft.com/office/drawing/2014/main" id="{9420BCDC-F7D1-B842-5ADC-9896DCCE2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4" y="4091542"/>
            <a:ext cx="3045411" cy="1039897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44260D32-F1F1-D4C8-0672-00FE496114C8}"/>
              </a:ext>
            </a:extLst>
          </p:cNvPr>
          <p:cNvGrpSpPr/>
          <p:nvPr/>
        </p:nvGrpSpPr>
        <p:grpSpPr>
          <a:xfrm>
            <a:off x="3827495" y="4078387"/>
            <a:ext cx="3598374" cy="1115240"/>
            <a:chOff x="1052192" y="4650760"/>
            <a:chExt cx="3598374" cy="1115240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E45A24C4-2C1A-0EB1-FAEF-356A7D118AA9}"/>
                </a:ext>
              </a:extLst>
            </p:cNvPr>
            <p:cNvSpPr/>
            <p:nvPr/>
          </p:nvSpPr>
          <p:spPr>
            <a:xfrm>
              <a:off x="1052192" y="5451368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a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342B9A31-FA56-7CE5-4386-A02B5D50A634}"/>
                </a:ext>
              </a:extLst>
            </p:cNvPr>
            <p:cNvSpPr/>
            <p:nvPr/>
          </p:nvSpPr>
          <p:spPr>
            <a:xfrm>
              <a:off x="1591705" y="5446935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b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E873C57A-FAFE-E1CF-BD82-5E15D84FB610}"/>
                </a:ext>
              </a:extLst>
            </p:cNvPr>
            <p:cNvSpPr/>
            <p:nvPr/>
          </p:nvSpPr>
          <p:spPr>
            <a:xfrm>
              <a:off x="2362452" y="5446935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1A1B835-91E3-D2F8-9514-24336F8CAEEF}"/>
                </a:ext>
              </a:extLst>
            </p:cNvPr>
            <p:cNvSpPr/>
            <p:nvPr/>
          </p:nvSpPr>
          <p:spPr>
            <a:xfrm>
              <a:off x="1393817" y="4650760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d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CEE6502-20D2-C066-124C-09365F2FA0C1}"/>
                </a:ext>
              </a:extLst>
            </p:cNvPr>
            <p:cNvSpPr/>
            <p:nvPr/>
          </p:nvSpPr>
          <p:spPr>
            <a:xfrm>
              <a:off x="2461204" y="4650760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DEC3509-6BDB-F561-06D1-E8DFF1F46D18}"/>
                </a:ext>
              </a:extLst>
            </p:cNvPr>
            <p:cNvSpPr/>
            <p:nvPr/>
          </p:nvSpPr>
          <p:spPr>
            <a:xfrm>
              <a:off x="3525812" y="4650760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f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F6EDB12A-A179-5009-A8C3-59647EE50DE3}"/>
                </a:ext>
              </a:extLst>
            </p:cNvPr>
            <p:cNvSpPr/>
            <p:nvPr/>
          </p:nvSpPr>
          <p:spPr>
            <a:xfrm>
              <a:off x="4239751" y="4650862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g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7D25D7D1-CA08-B07C-DDEE-4C564E4CBF3B}"/>
                </a:ext>
              </a:extLst>
            </p:cNvPr>
            <p:cNvSpPr/>
            <p:nvPr/>
          </p:nvSpPr>
          <p:spPr>
            <a:xfrm>
              <a:off x="3532734" y="5442155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h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7682B55-6022-61BA-7DC4-157ECF8ADF60}"/>
                </a:ext>
              </a:extLst>
            </p:cNvPr>
            <p:cNvSpPr/>
            <p:nvPr/>
          </p:nvSpPr>
          <p:spPr>
            <a:xfrm>
              <a:off x="4308895" y="5438004"/>
              <a:ext cx="341671" cy="3146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>
                  <a:solidFill>
                    <a:schemeClr val="tx1"/>
                  </a:solidFill>
                </a:rPr>
                <a:t>i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E89D7715-011A-BF7A-6F57-7F8D6A501B7B}"/>
                </a:ext>
              </a:extLst>
            </p:cNvPr>
            <p:cNvCxnSpPr>
              <a:stCxn id="52" idx="6"/>
              <a:endCxn id="53" idx="2"/>
            </p:cNvCxnSpPr>
            <p:nvPr/>
          </p:nvCxnSpPr>
          <p:spPr>
            <a:xfrm flipV="1">
              <a:off x="1393863" y="5604251"/>
              <a:ext cx="197842" cy="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234C6068-D101-AABD-B270-158A387B4C69}"/>
                </a:ext>
              </a:extLst>
            </p:cNvPr>
            <p:cNvCxnSpPr>
              <a:stCxn id="53" idx="6"/>
              <a:endCxn id="54" idx="2"/>
            </p:cNvCxnSpPr>
            <p:nvPr/>
          </p:nvCxnSpPr>
          <p:spPr>
            <a:xfrm>
              <a:off x="1933376" y="5604251"/>
              <a:ext cx="4290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80735D3D-475E-53DA-CF1C-077B885084AC}"/>
                </a:ext>
              </a:extLst>
            </p:cNvPr>
            <p:cNvCxnSpPr>
              <a:stCxn id="54" idx="6"/>
              <a:endCxn id="59" idx="2"/>
            </p:cNvCxnSpPr>
            <p:nvPr/>
          </p:nvCxnSpPr>
          <p:spPr>
            <a:xfrm flipV="1">
              <a:off x="2704123" y="5599471"/>
              <a:ext cx="828611" cy="4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F947A60E-D036-7F27-2990-496468B72002}"/>
                </a:ext>
              </a:extLst>
            </p:cNvPr>
            <p:cNvCxnSpPr>
              <a:stCxn id="59" idx="6"/>
              <a:endCxn id="60" idx="2"/>
            </p:cNvCxnSpPr>
            <p:nvPr/>
          </p:nvCxnSpPr>
          <p:spPr>
            <a:xfrm flipV="1">
              <a:off x="3874405" y="5595320"/>
              <a:ext cx="434490" cy="41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EA07585B-9BA7-75D2-4B11-D38F0A1BF4D5}"/>
                </a:ext>
              </a:extLst>
            </p:cNvPr>
            <p:cNvCxnSpPr>
              <a:stCxn id="57" idx="6"/>
              <a:endCxn id="58" idx="2"/>
            </p:cNvCxnSpPr>
            <p:nvPr/>
          </p:nvCxnSpPr>
          <p:spPr>
            <a:xfrm>
              <a:off x="3867483" y="4808076"/>
              <a:ext cx="372268" cy="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ECE5E907-E410-D85D-9A38-319972D050E2}"/>
                </a:ext>
              </a:extLst>
            </p:cNvPr>
            <p:cNvCxnSpPr>
              <a:stCxn id="54" idx="7"/>
              <a:endCxn id="57" idx="3"/>
            </p:cNvCxnSpPr>
            <p:nvPr/>
          </p:nvCxnSpPr>
          <p:spPr>
            <a:xfrm flipV="1">
              <a:off x="2654086" y="4919315"/>
              <a:ext cx="921763" cy="5736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2A00E79B-8F51-BDFD-941D-BDAA6B36A039}"/>
                </a:ext>
              </a:extLst>
            </p:cNvPr>
            <p:cNvCxnSpPr>
              <a:stCxn id="54" idx="0"/>
              <a:endCxn id="56" idx="4"/>
            </p:cNvCxnSpPr>
            <p:nvPr/>
          </p:nvCxnSpPr>
          <p:spPr>
            <a:xfrm flipV="1">
              <a:off x="2533288" y="4965392"/>
              <a:ext cx="98752" cy="4815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7C1EB908-87BC-4042-0774-A480A5832663}"/>
                </a:ext>
              </a:extLst>
            </p:cNvPr>
            <p:cNvCxnSpPr>
              <a:stCxn id="55" idx="6"/>
              <a:endCxn id="56" idx="2"/>
            </p:cNvCxnSpPr>
            <p:nvPr/>
          </p:nvCxnSpPr>
          <p:spPr>
            <a:xfrm>
              <a:off x="1735488" y="4808076"/>
              <a:ext cx="72571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B4DE3CCA-CD02-E2E9-F4A3-7CD2A040A331}"/>
                </a:ext>
              </a:extLst>
            </p:cNvPr>
            <p:cNvCxnSpPr>
              <a:cxnSpLocks/>
              <a:stCxn id="56" idx="6"/>
              <a:endCxn id="57" idx="2"/>
            </p:cNvCxnSpPr>
            <p:nvPr/>
          </p:nvCxnSpPr>
          <p:spPr>
            <a:xfrm>
              <a:off x="2802875" y="4808076"/>
              <a:ext cx="722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8F92F5ED-FFA5-B5EB-AECD-535826E185FE}"/>
                </a:ext>
              </a:extLst>
            </p:cNvPr>
            <p:cNvCxnSpPr>
              <a:stCxn id="56" idx="5"/>
              <a:endCxn id="59" idx="1"/>
            </p:cNvCxnSpPr>
            <p:nvPr/>
          </p:nvCxnSpPr>
          <p:spPr>
            <a:xfrm>
              <a:off x="2752838" y="4919315"/>
              <a:ext cx="829933" cy="5689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箭头: 右 70">
            <a:extLst>
              <a:ext uri="{FF2B5EF4-FFF2-40B4-BE49-F238E27FC236}">
                <a16:creationId xmlns:a16="http://schemas.microsoft.com/office/drawing/2014/main" id="{AC9D4B04-025D-65C3-38D4-0739FEBACFDE}"/>
              </a:ext>
            </a:extLst>
          </p:cNvPr>
          <p:cNvSpPr/>
          <p:nvPr/>
        </p:nvSpPr>
        <p:spPr>
          <a:xfrm>
            <a:off x="7593870" y="4345367"/>
            <a:ext cx="748146" cy="526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A3AA871-F032-C3A1-3DBD-BAD18A7C4DF6}"/>
              </a:ext>
            </a:extLst>
          </p:cNvPr>
          <p:cNvSpPr txBox="1"/>
          <p:nvPr/>
        </p:nvSpPr>
        <p:spPr>
          <a:xfrm>
            <a:off x="5009267" y="5361019"/>
            <a:ext cx="332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dirty="0">
                <a:solidFill>
                  <a:srgbClr val="050E17"/>
                </a:solidFill>
                <a:effectLst/>
              </a:rPr>
              <a:t>Example of model preprocessing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301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Simulink Model Generation</a:t>
            </a:r>
          </a:p>
          <a:p>
            <a:pPr lvl="1"/>
            <a:r>
              <a:rPr lang="en-US" altLang="zh-CN" dirty="0"/>
              <a:t>Generate source code from a seed Simulink model</a:t>
            </a:r>
          </a:p>
          <a:p>
            <a:pPr lvl="2"/>
            <a:r>
              <a:rPr lang="en-US" altLang="zh-CN" dirty="0"/>
              <a:t>The source code can be generated by setting a group of blocks as a subsystem</a:t>
            </a:r>
          </a:p>
          <a:p>
            <a:pPr lvl="2"/>
            <a:r>
              <a:rPr lang="en-US" altLang="zh-CN" dirty="0"/>
              <a:t>The final code is functionally equivalent, because only the structure is modified</a:t>
            </a: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0C4388-F0C1-0031-68C6-AB77FA6C58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659459" y="3607854"/>
            <a:ext cx="3707313" cy="106915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43602E22-9530-157D-8B75-3964D86E6DA7}"/>
              </a:ext>
            </a:extLst>
          </p:cNvPr>
          <p:cNvGrpSpPr/>
          <p:nvPr/>
        </p:nvGrpSpPr>
        <p:grpSpPr>
          <a:xfrm>
            <a:off x="4471594" y="5063320"/>
            <a:ext cx="2173432" cy="995218"/>
            <a:chOff x="4758772" y="3429000"/>
            <a:chExt cx="2173432" cy="995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351A8E-95EB-5CC2-9F44-744ACA729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8772" y="3622964"/>
              <a:ext cx="2173432" cy="728739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8C147E6-585E-A26B-9D54-FBB4939C8536}"/>
                </a:ext>
              </a:extLst>
            </p:cNvPr>
            <p:cNvSpPr/>
            <p:nvPr/>
          </p:nvSpPr>
          <p:spPr>
            <a:xfrm>
              <a:off x="5845488" y="3429000"/>
              <a:ext cx="1086716" cy="99521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6" name="箭头: 右 45">
            <a:extLst>
              <a:ext uri="{FF2B5EF4-FFF2-40B4-BE49-F238E27FC236}">
                <a16:creationId xmlns:a16="http://schemas.microsoft.com/office/drawing/2014/main" id="{763387B8-F68E-E435-4D22-23955734D90F}"/>
              </a:ext>
            </a:extLst>
          </p:cNvPr>
          <p:cNvSpPr/>
          <p:nvPr/>
        </p:nvSpPr>
        <p:spPr>
          <a:xfrm rot="9123178">
            <a:off x="2946267" y="4513803"/>
            <a:ext cx="753850" cy="258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182048C2-CB7A-F3E6-094D-9C1D228F9C46}"/>
              </a:ext>
            </a:extLst>
          </p:cNvPr>
          <p:cNvGrpSpPr/>
          <p:nvPr/>
        </p:nvGrpSpPr>
        <p:grpSpPr>
          <a:xfrm>
            <a:off x="1110720" y="4486669"/>
            <a:ext cx="2173432" cy="1564924"/>
            <a:chOff x="1189443" y="4586991"/>
            <a:chExt cx="2173432" cy="1564924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D1FF3300-F180-A7E5-A8A6-CA144D19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443" y="5086788"/>
              <a:ext cx="2173432" cy="728739"/>
            </a:xfrm>
            <a:prstGeom prst="rect">
              <a:avLst/>
            </a:prstGeom>
          </p:spPr>
        </p:pic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3F0E270B-DA1C-41BA-E656-B2296C8F2EB0}"/>
                </a:ext>
              </a:extLst>
            </p:cNvPr>
            <p:cNvCxnSpPr>
              <a:cxnSpLocks/>
            </p:cNvCxnSpPr>
            <p:nvPr/>
          </p:nvCxnSpPr>
          <p:spPr>
            <a:xfrm>
              <a:off x="1979595" y="4586991"/>
              <a:ext cx="632168" cy="1564924"/>
            </a:xfrm>
            <a:prstGeom prst="line">
              <a:avLst/>
            </a:prstGeom>
            <a:ln w="28575">
              <a:solidFill>
                <a:schemeClr val="accent6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箭头: 右 73">
            <a:extLst>
              <a:ext uri="{FF2B5EF4-FFF2-40B4-BE49-F238E27FC236}">
                <a16:creationId xmlns:a16="http://schemas.microsoft.com/office/drawing/2014/main" id="{EE501B00-0C52-E3DE-1DF2-80BE641652B9}"/>
              </a:ext>
            </a:extLst>
          </p:cNvPr>
          <p:cNvSpPr/>
          <p:nvPr/>
        </p:nvSpPr>
        <p:spPr>
          <a:xfrm rot="5400000">
            <a:off x="5196586" y="4726043"/>
            <a:ext cx="521996" cy="201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id="{1C2C4FEB-FDFE-9DB7-F9E0-6F82C4652ECF}"/>
              </a:ext>
            </a:extLst>
          </p:cNvPr>
          <p:cNvSpPr/>
          <p:nvPr/>
        </p:nvSpPr>
        <p:spPr>
          <a:xfrm rot="1995128">
            <a:off x="7207588" y="4565065"/>
            <a:ext cx="753850" cy="258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B260459-2C66-9663-1C95-73A5E848B24B}"/>
              </a:ext>
            </a:extLst>
          </p:cNvPr>
          <p:cNvGrpSpPr/>
          <p:nvPr/>
        </p:nvGrpSpPr>
        <p:grpSpPr>
          <a:xfrm>
            <a:off x="8097731" y="5055148"/>
            <a:ext cx="3477103" cy="879369"/>
            <a:chOff x="2412252" y="3788916"/>
            <a:chExt cx="7458075" cy="2047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178A2EB8-2F16-C776-2813-AB964EA7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2252" y="3788916"/>
              <a:ext cx="7458075" cy="2047875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B528C693-3771-B873-DF43-F7054E71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089" y="4195396"/>
              <a:ext cx="2892614" cy="1266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299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Simulink Model Generation</a:t>
            </a:r>
          </a:p>
          <a:p>
            <a:pPr lvl="1"/>
            <a:r>
              <a:rPr lang="en-US" altLang="zh-CN" dirty="0"/>
              <a:t>We identify blocks that can be put into a subsystem as a graph partition problem</a:t>
            </a:r>
          </a:p>
          <a:p>
            <a:pPr lvl="2"/>
            <a:r>
              <a:rPr lang="en-US" altLang="zh-CN" dirty="0"/>
              <a:t>Blocks strongly connected with each other should be in a subsystem</a:t>
            </a:r>
          </a:p>
          <a:p>
            <a:pPr lvl="1"/>
            <a:r>
              <a:rPr lang="en-US" altLang="zh-CN" dirty="0"/>
              <a:t>We partition the hypergraph with the Fiduccia-</a:t>
            </a:r>
            <a:r>
              <a:rPr lang="en-US" altLang="zh-CN" dirty="0" err="1"/>
              <a:t>Mattheyses</a:t>
            </a:r>
            <a:r>
              <a:rPr lang="en-US" altLang="zh-CN" dirty="0"/>
              <a:t> (FM) algorithm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56086A-0DDA-9BC2-2DA7-D36ABB19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43" y="3705364"/>
            <a:ext cx="6310913" cy="231161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EF94D58-B5C4-6C11-5D77-17194905B009}"/>
              </a:ext>
            </a:extLst>
          </p:cNvPr>
          <p:cNvSpPr/>
          <p:nvPr/>
        </p:nvSpPr>
        <p:spPr>
          <a:xfrm>
            <a:off x="3006671" y="5238118"/>
            <a:ext cx="4482885" cy="211947"/>
          </a:xfrm>
          <a:prstGeom prst="rect">
            <a:avLst/>
          </a:prstGeom>
          <a:noFill/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1E9AB6-89FD-84B6-D246-4652F8B50B73}"/>
              </a:ext>
            </a:extLst>
          </p:cNvPr>
          <p:cNvSpPr/>
          <p:nvPr/>
        </p:nvSpPr>
        <p:spPr>
          <a:xfrm>
            <a:off x="3006672" y="5693300"/>
            <a:ext cx="3291182" cy="211947"/>
          </a:xfrm>
          <a:prstGeom prst="rect">
            <a:avLst/>
          </a:prstGeom>
          <a:noFill/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1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Differential testing</a:t>
            </a:r>
          </a:p>
          <a:p>
            <a:pPr lvl="1"/>
            <a:r>
              <a:rPr lang="en-US" altLang="zh-CN" dirty="0"/>
              <a:t>Generate source code using two or more equivalent models</a:t>
            </a:r>
          </a:p>
          <a:p>
            <a:pPr lvl="1"/>
            <a:r>
              <a:rPr lang="en-US" altLang="zh-CN" dirty="0"/>
              <a:t>Compare the outputs of the generated code when feeding the same input</a:t>
            </a:r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71A0297-CB2C-A5AB-931C-0FEF0D388EC2}"/>
              </a:ext>
            </a:extLst>
          </p:cNvPr>
          <p:cNvGrpSpPr/>
          <p:nvPr/>
        </p:nvGrpSpPr>
        <p:grpSpPr>
          <a:xfrm>
            <a:off x="1337484" y="3150696"/>
            <a:ext cx="2173432" cy="1564924"/>
            <a:chOff x="1189443" y="4586991"/>
            <a:chExt cx="2173432" cy="15649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D348B5F-C489-3997-12F1-047AF80E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9443" y="5086788"/>
              <a:ext cx="2173432" cy="728739"/>
            </a:xfrm>
            <a:prstGeom prst="rect">
              <a:avLst/>
            </a:prstGeom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40A61BB-47B4-F7B9-12AE-7A0B91DD43CC}"/>
                </a:ext>
              </a:extLst>
            </p:cNvPr>
            <p:cNvCxnSpPr>
              <a:cxnSpLocks/>
            </p:cNvCxnSpPr>
            <p:nvPr/>
          </p:nvCxnSpPr>
          <p:spPr>
            <a:xfrm>
              <a:off x="1979595" y="4586991"/>
              <a:ext cx="632168" cy="1564924"/>
            </a:xfrm>
            <a:prstGeom prst="line">
              <a:avLst/>
            </a:prstGeom>
            <a:ln w="28575">
              <a:solidFill>
                <a:schemeClr val="accent6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箭头: 右 11">
            <a:extLst>
              <a:ext uri="{FF2B5EF4-FFF2-40B4-BE49-F238E27FC236}">
                <a16:creationId xmlns:a16="http://schemas.microsoft.com/office/drawing/2014/main" id="{9DE07692-5DCA-7973-EE1D-44430B16F281}"/>
              </a:ext>
            </a:extLst>
          </p:cNvPr>
          <p:cNvSpPr/>
          <p:nvPr/>
        </p:nvSpPr>
        <p:spPr>
          <a:xfrm>
            <a:off x="3846520" y="3933158"/>
            <a:ext cx="993552" cy="298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6E2B186-A7F7-7FB1-51A6-ED3D37AB4E95}"/>
              </a:ext>
            </a:extLst>
          </p:cNvPr>
          <p:cNvGrpSpPr/>
          <p:nvPr/>
        </p:nvGrpSpPr>
        <p:grpSpPr>
          <a:xfrm>
            <a:off x="5215467" y="3384014"/>
            <a:ext cx="2173432" cy="995218"/>
            <a:chOff x="4758772" y="3429000"/>
            <a:chExt cx="2173432" cy="99521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6F0DDAA-518D-FBE5-6569-FCC1F252C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8772" y="3622964"/>
              <a:ext cx="2173432" cy="728739"/>
            </a:xfrm>
            <a:prstGeom prst="rect">
              <a:avLst/>
            </a:prstGeom>
          </p:spPr>
        </p:pic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85F4E8B-8317-D940-583C-F7F6D98C5A56}"/>
                </a:ext>
              </a:extLst>
            </p:cNvPr>
            <p:cNvSpPr/>
            <p:nvPr/>
          </p:nvSpPr>
          <p:spPr>
            <a:xfrm>
              <a:off x="5845488" y="3429000"/>
              <a:ext cx="1086716" cy="995218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AAFAD0D-7507-90AE-97AE-18E56C4C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750" y="4754479"/>
            <a:ext cx="2173432" cy="728739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5A7FC719-6EEB-FD32-A841-657013B64ACA}"/>
              </a:ext>
            </a:extLst>
          </p:cNvPr>
          <p:cNvSpPr/>
          <p:nvPr/>
        </p:nvSpPr>
        <p:spPr>
          <a:xfrm rot="1886328">
            <a:off x="3709089" y="4672780"/>
            <a:ext cx="1030170" cy="290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020997D-E11B-1C89-FAB1-1AA485EA2239}"/>
              </a:ext>
            </a:extLst>
          </p:cNvPr>
          <p:cNvSpPr/>
          <p:nvPr/>
        </p:nvSpPr>
        <p:spPr>
          <a:xfrm>
            <a:off x="5258750" y="4605103"/>
            <a:ext cx="1086716" cy="1022324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20452270-B3BC-6A3D-CA28-9957B94CE6D2}"/>
              </a:ext>
            </a:extLst>
          </p:cNvPr>
          <p:cNvSpPr/>
          <p:nvPr/>
        </p:nvSpPr>
        <p:spPr>
          <a:xfrm>
            <a:off x="7847856" y="4316638"/>
            <a:ext cx="993552" cy="298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形 19" descr="文档">
            <a:extLst>
              <a:ext uri="{FF2B5EF4-FFF2-40B4-BE49-F238E27FC236}">
                <a16:creationId xmlns:a16="http://schemas.microsoft.com/office/drawing/2014/main" id="{A796C2B7-560D-1794-4EC3-E5798A3D0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1455" y="3906877"/>
            <a:ext cx="914400" cy="914400"/>
          </a:xfrm>
          <a:prstGeom prst="rect">
            <a:avLst/>
          </a:prstGeom>
        </p:spPr>
      </p:pic>
      <p:pic>
        <p:nvPicPr>
          <p:cNvPr id="21" name="图形 20" descr="文档">
            <a:extLst>
              <a:ext uri="{FF2B5EF4-FFF2-40B4-BE49-F238E27FC236}">
                <a16:creationId xmlns:a16="http://schemas.microsoft.com/office/drawing/2014/main" id="{92B5A35A-E884-279C-7DB2-15AAD02C8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6004" y="3690703"/>
            <a:ext cx="914400" cy="9144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A654CFC-6563-A2DC-CF6F-8CDA72A61500}"/>
              </a:ext>
            </a:extLst>
          </p:cNvPr>
          <p:cNvSpPr txBox="1"/>
          <p:nvPr/>
        </p:nvSpPr>
        <p:spPr>
          <a:xfrm>
            <a:off x="1402982" y="4772761"/>
            <a:ext cx="228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Seed model partition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5462CF-F043-4A3A-5784-871C5B1A4769}"/>
              </a:ext>
            </a:extLst>
          </p:cNvPr>
          <p:cNvSpPr txBox="1"/>
          <p:nvPr/>
        </p:nvSpPr>
        <p:spPr>
          <a:xfrm>
            <a:off x="5215467" y="5817511"/>
            <a:ext cx="207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Partition selection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9B8FAF6-A386-872B-3C1D-56B6E6173354}"/>
              </a:ext>
            </a:extLst>
          </p:cNvPr>
          <p:cNvSpPr txBox="1"/>
          <p:nvPr/>
        </p:nvSpPr>
        <p:spPr>
          <a:xfrm>
            <a:off x="9101455" y="4931599"/>
            <a:ext cx="131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Differential testing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749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 - Setup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/>
              <a:t>Seed Simulink model</a:t>
            </a:r>
          </a:p>
          <a:p>
            <a:pPr lvl="1"/>
            <a:r>
              <a:rPr lang="en-US" altLang="zh-CN" dirty="0"/>
              <a:t>Use Simulink model generator </a:t>
            </a:r>
            <a:r>
              <a:rPr lang="en-US" altLang="zh-CN" dirty="0" err="1"/>
              <a:t>SLforge</a:t>
            </a:r>
            <a:r>
              <a:rPr lang="en-US" altLang="zh-CN" dirty="0"/>
              <a:t> to generate seeds</a:t>
            </a:r>
          </a:p>
          <a:p>
            <a:pPr lvl="1"/>
            <a:r>
              <a:rPr lang="en-US" altLang="zh-CN" dirty="0"/>
              <a:t>Each seed Simulink model has 100 blocks</a:t>
            </a:r>
          </a:p>
          <a:p>
            <a:r>
              <a:rPr lang="en-US" altLang="zh-CN" dirty="0"/>
              <a:t>Baselines</a:t>
            </a:r>
          </a:p>
          <a:p>
            <a:pPr lvl="1"/>
            <a:r>
              <a:rPr lang="en-US" altLang="zh-CN" dirty="0"/>
              <a:t>Default: compare the outputs of the seed Simulink model before and after code generation to find output inconsistency</a:t>
            </a:r>
          </a:p>
          <a:p>
            <a:pPr lvl="1"/>
            <a:r>
              <a:rPr lang="en-US" altLang="zh-CN" dirty="0"/>
              <a:t>Random: randomly select a subset of blocks in the seed as a subsystem </a:t>
            </a:r>
          </a:p>
          <a:p>
            <a:r>
              <a:rPr lang="en-US" altLang="zh-CN" dirty="0"/>
              <a:t>Testing period</a:t>
            </a:r>
          </a:p>
          <a:p>
            <a:pPr lvl="1"/>
            <a:r>
              <a:rPr lang="en-US" altLang="zh-CN" dirty="0"/>
              <a:t>The latest version of Simulink (R2022a) for two weeks</a:t>
            </a:r>
          </a:p>
        </p:txBody>
      </p:sp>
    </p:spTree>
    <p:extLst>
      <p:ext uri="{BB962C8B-B14F-4D97-AF65-F5344CB8AC3E}">
        <p14:creationId xmlns:p14="http://schemas.microsoft.com/office/powerpoint/2010/main" val="181986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 - Effectiveness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Effectiveness of MOPART compared with baselines</a:t>
            </a:r>
          </a:p>
          <a:p>
            <a:pPr lvl="1"/>
            <a:r>
              <a:rPr lang="en-US" altLang="zh-CN" dirty="0"/>
              <a:t>MOPART executes 888 seed Simulink model </a:t>
            </a:r>
          </a:p>
          <a:p>
            <a:pPr lvl="1"/>
            <a:r>
              <a:rPr lang="en-US" altLang="zh-CN" dirty="0"/>
              <a:t>MOPART generates 538 valid Simulink model (that is equivalent with the seed)</a:t>
            </a:r>
          </a:p>
          <a:p>
            <a:pPr lvl="1"/>
            <a:r>
              <a:rPr lang="en-US" altLang="zh-CN" dirty="0"/>
              <a:t>MOPART is effective in generating Simulink models to trigger more code generation inconsistency compared with baselines (102 vs. 21 and 60)</a:t>
            </a:r>
          </a:p>
          <a:p>
            <a:pPr lvl="1"/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1BE3A8-F0FF-A007-4D60-6FF20556A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8"/>
          <a:stretch/>
        </p:blipFill>
        <p:spPr>
          <a:xfrm>
            <a:off x="3172132" y="4103826"/>
            <a:ext cx="5847736" cy="1913152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254C29-2043-6C21-261D-F6B62A67FBE4}"/>
              </a:ext>
            </a:extLst>
          </p:cNvPr>
          <p:cNvSpPr/>
          <p:nvPr/>
        </p:nvSpPr>
        <p:spPr>
          <a:xfrm>
            <a:off x="7646533" y="4619361"/>
            <a:ext cx="1086716" cy="1248543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8509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CC7BCE-4F2D-B6ED-510B-ABC723E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225" y="4164970"/>
            <a:ext cx="6029549" cy="1852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 - Parameters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Impact of the number of partitions </a:t>
            </a:r>
          </a:p>
          <a:p>
            <a:pPr lvl="1"/>
            <a:r>
              <a:rPr lang="en-US" altLang="zh-CN" dirty="0"/>
              <a:t>Configure the number of partitions (n</a:t>
            </a:r>
            <a:r>
              <a:rPr lang="en-US" altLang="zh-CN" baseline="-25000" dirty="0"/>
              <a:t>p</a:t>
            </a:r>
            <a:r>
              <a:rPr lang="en-US" altLang="zh-CN" dirty="0"/>
              <a:t>) from 5 to 20 with a step size of 5 </a:t>
            </a:r>
          </a:p>
          <a:p>
            <a:pPr lvl="1"/>
            <a:r>
              <a:rPr lang="en-US" altLang="zh-CN" dirty="0"/>
              <a:t>The number of partitions affects the efficiency and effectiveness in generating </a:t>
            </a:r>
            <a:r>
              <a:rPr lang="en-US" altLang="zh-CN"/>
              <a:t>source code and </a:t>
            </a:r>
            <a:r>
              <a:rPr lang="en-US" altLang="zh-CN" dirty="0"/>
              <a:t>finding output inconsistency</a:t>
            </a:r>
          </a:p>
          <a:p>
            <a:pPr lvl="1"/>
            <a:r>
              <a:rPr lang="en-US" altLang="zh-CN" dirty="0"/>
              <a:t>MOPART can find a high number of output inconsistency with n</a:t>
            </a:r>
            <a:r>
              <a:rPr lang="en-US" altLang="zh-CN" baseline="-25000" dirty="0"/>
              <a:t>p</a:t>
            </a:r>
            <a:r>
              <a:rPr lang="en-US" altLang="zh-CN" dirty="0"/>
              <a:t> = 15</a:t>
            </a:r>
          </a:p>
          <a:p>
            <a:pPr lvl="1"/>
            <a:endParaRPr lang="en-US" altLang="zh-CN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254C29-2043-6C21-261D-F6B62A67FBE4}"/>
              </a:ext>
            </a:extLst>
          </p:cNvPr>
          <p:cNvSpPr/>
          <p:nvPr/>
        </p:nvSpPr>
        <p:spPr>
          <a:xfrm>
            <a:off x="7127476" y="4703056"/>
            <a:ext cx="909376" cy="1248543"/>
          </a:xfrm>
          <a:prstGeom prst="roundRect">
            <a:avLst/>
          </a:prstGeom>
          <a:noFill/>
          <a:ln w="28575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003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 – Find Real Bugs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1825625"/>
            <a:ext cx="6587865" cy="419135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Finding real code generation bugs</a:t>
            </a:r>
          </a:p>
          <a:p>
            <a:pPr lvl="1"/>
            <a:r>
              <a:rPr lang="en-US" altLang="zh-CN" dirty="0"/>
              <a:t>Report non-duplicate bugs to developers</a:t>
            </a:r>
          </a:p>
          <a:p>
            <a:pPr lvl="1"/>
            <a:r>
              <a:rPr lang="en-US" altLang="zh-CN" dirty="0"/>
              <a:t>11 bugs are confirmed</a:t>
            </a:r>
          </a:p>
          <a:p>
            <a:pPr lvl="2"/>
            <a:r>
              <a:rPr lang="en-US" altLang="zh-CN" dirty="0"/>
              <a:t>Related to </a:t>
            </a:r>
            <a:r>
              <a:rPr lang="en-US" altLang="zh-CN" i="1" dirty="0"/>
              <a:t>Delay</a:t>
            </a:r>
            <a:r>
              <a:rPr lang="en-US" altLang="zh-CN" dirty="0"/>
              <a:t>, </a:t>
            </a:r>
            <a:r>
              <a:rPr lang="en-US" altLang="zh-CN" i="1" dirty="0"/>
              <a:t>Bias</a:t>
            </a:r>
            <a:r>
              <a:rPr lang="en-US" altLang="zh-CN" dirty="0"/>
              <a:t>, </a:t>
            </a:r>
            <a:r>
              <a:rPr lang="en-US" altLang="zh-CN" i="1" dirty="0" err="1"/>
              <a:t>Polyval</a:t>
            </a:r>
            <a:r>
              <a:rPr lang="en-US" altLang="zh-CN" dirty="0"/>
              <a:t>, and </a:t>
            </a:r>
            <a:r>
              <a:rPr lang="en-US" altLang="zh-CN" i="1" dirty="0"/>
              <a:t>Math</a:t>
            </a:r>
            <a:r>
              <a:rPr lang="en-US" altLang="zh-CN" dirty="0"/>
              <a:t> blocks</a:t>
            </a:r>
          </a:p>
          <a:p>
            <a:pPr lvl="1"/>
            <a:r>
              <a:rPr lang="en-US" altLang="zh-CN" dirty="0"/>
              <a:t>Bug analysis</a:t>
            </a:r>
          </a:p>
          <a:p>
            <a:pPr lvl="2"/>
            <a:r>
              <a:rPr lang="en-US" altLang="zh-CN" dirty="0"/>
              <a:t>The difference between language specifications of Simulink and C/C++ can cause bugs</a:t>
            </a:r>
          </a:p>
          <a:p>
            <a:pPr lvl="2"/>
            <a:r>
              <a:rPr lang="en-US" altLang="zh-CN" dirty="0"/>
              <a:t>Simulink may improperly deal with subsystems during code generation.</a:t>
            </a:r>
          </a:p>
          <a:p>
            <a:pPr lvl="2"/>
            <a:r>
              <a:rPr lang="en-US" altLang="zh-CN" dirty="0"/>
              <a:t>The generated code may not correctly compute special input values (e.g., </a:t>
            </a:r>
            <a:r>
              <a:rPr lang="en-US" altLang="zh-CN" dirty="0" err="1"/>
              <a:t>NaN</a:t>
            </a:r>
            <a:r>
              <a:rPr lang="en-US" altLang="zh-CN" dirty="0"/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86D9ED-315A-0DF3-D5EA-4D34719F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27" y="2458681"/>
            <a:ext cx="5166811" cy="26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EEB03-8380-DA47-BBA6-C12D32F83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2754489"/>
            <a:ext cx="8229792" cy="2561696"/>
          </a:xfrm>
        </p:spPr>
        <p:txBody>
          <a:bodyPr>
            <a:noAutofit/>
          </a:bodyPr>
          <a:lstStyle/>
          <a:p>
            <a:r>
              <a:rPr lang="en-US" sz="4800" dirty="0"/>
              <a:t>Partition Based Differential Testing for Finding Embedded Code Generation Bugs in Simulink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A3850-C971-D441-8B6B-1B4905A46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" y="5329302"/>
            <a:ext cx="8229793" cy="116180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He Jiang, </a:t>
            </a:r>
            <a:r>
              <a:rPr lang="en-US" b="1" dirty="0" err="1"/>
              <a:t>Hongyi</a:t>
            </a:r>
            <a:r>
              <a:rPr lang="en-US" b="1" dirty="0"/>
              <a:t> Cheng, </a:t>
            </a:r>
            <a:r>
              <a:rPr lang="en-US" b="1" dirty="0" err="1"/>
              <a:t>Shikai</a:t>
            </a:r>
            <a:r>
              <a:rPr lang="en-US" b="1" dirty="0"/>
              <a:t> Guo, Xiaochen Li</a:t>
            </a:r>
          </a:p>
          <a:p>
            <a:r>
              <a:rPr lang="en-US" dirty="0"/>
              <a:t>School of Software, Dalian University of Technology </a:t>
            </a:r>
          </a:p>
          <a:p>
            <a:r>
              <a:rPr lang="en-US" dirty="0"/>
              <a:t>School of Information Science and Technology, Dalian Maritime University</a:t>
            </a:r>
          </a:p>
        </p:txBody>
      </p:sp>
    </p:spTree>
    <p:extLst>
      <p:ext uri="{BB962C8B-B14F-4D97-AF65-F5344CB8AC3E}">
        <p14:creationId xmlns:p14="http://schemas.microsoft.com/office/powerpoint/2010/main" val="2108343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A850C5-C77A-BC7E-8EFB-953D173FA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Simulink converts the Simulink model into source code to deployed in safety-critical applications </a:t>
            </a:r>
          </a:p>
          <a:p>
            <a:endParaRPr lang="en-US" altLang="zh-CN" dirty="0"/>
          </a:p>
          <a:p>
            <a:r>
              <a:rPr lang="en-US" altLang="zh-CN" dirty="0"/>
              <a:t>The code generation module can have bugs, leading to unexpected behavior in the generated code</a:t>
            </a:r>
          </a:p>
          <a:p>
            <a:endParaRPr lang="en-US" altLang="zh-CN" dirty="0"/>
          </a:p>
          <a:p>
            <a:r>
              <a:rPr lang="en-US" altLang="zh-CN" dirty="0"/>
              <a:t>We propose MOPART to generate diverse and complex Simulink models to exercise the code generation process thoroughly for bug finding</a:t>
            </a:r>
          </a:p>
          <a:p>
            <a:endParaRPr lang="en-US" altLang="zh-CN" dirty="0"/>
          </a:p>
          <a:p>
            <a:r>
              <a:rPr lang="en-US" altLang="zh-CN" dirty="0"/>
              <a:t>MOPART find 11 confirmed code generation bugs in Simulink related to various Simulink blocks</a:t>
            </a:r>
          </a:p>
        </p:txBody>
      </p:sp>
    </p:spTree>
    <p:extLst>
      <p:ext uri="{BB962C8B-B14F-4D97-AF65-F5344CB8AC3E}">
        <p14:creationId xmlns:p14="http://schemas.microsoft.com/office/powerpoint/2010/main" val="180415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>
            <a:extLst>
              <a:ext uri="{FF2B5EF4-FFF2-40B4-BE49-F238E27FC236}">
                <a16:creationId xmlns:a16="http://schemas.microsoft.com/office/drawing/2014/main" id="{1C433AB6-CEAD-9A3B-AB63-30C1B72615A3}"/>
              </a:ext>
            </a:extLst>
          </p:cNvPr>
          <p:cNvSpPr txBox="1"/>
          <p:nvPr/>
        </p:nvSpPr>
        <p:spPr>
          <a:xfrm>
            <a:off x="3862277" y="682109"/>
            <a:ext cx="446744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35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Thanks</a:t>
            </a:r>
            <a:endParaRPr lang="zh-CN" altLang="en-US" sz="1035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0781BC-3A05-7E3F-3FAD-200FC17C8F5E}"/>
              </a:ext>
            </a:extLst>
          </p:cNvPr>
          <p:cNvSpPr txBox="1">
            <a:spLocks/>
          </p:cNvSpPr>
          <p:nvPr/>
        </p:nvSpPr>
        <p:spPr>
          <a:xfrm>
            <a:off x="1653246" y="2322434"/>
            <a:ext cx="8851516" cy="2561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/>
              <a:t>Partition Based Differential Testing for Finding Embedded Code Generation Bugs in Simulink</a:t>
            </a:r>
            <a:endParaRPr lang="en-US" sz="48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9AC4287-6A06-1686-D073-955CCBBC2688}"/>
              </a:ext>
            </a:extLst>
          </p:cNvPr>
          <p:cNvSpPr txBox="1">
            <a:spLocks/>
          </p:cNvSpPr>
          <p:nvPr/>
        </p:nvSpPr>
        <p:spPr>
          <a:xfrm>
            <a:off x="1862665" y="4995529"/>
            <a:ext cx="8229793" cy="1161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5DDEE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47839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33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97D3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5DDEE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Authors</a:t>
            </a:r>
            <a:r>
              <a:rPr lang="en-US" altLang="zh-CN" dirty="0">
                <a:cs typeface="+mn-ea"/>
                <a:sym typeface="+mn-lt"/>
              </a:rPr>
              <a:t>: </a:t>
            </a:r>
            <a:r>
              <a:rPr lang="en-US" altLang="zh-CN" dirty="0"/>
              <a:t>He Jiang, </a:t>
            </a:r>
            <a:r>
              <a:rPr lang="en-US" altLang="zh-CN" dirty="0" err="1"/>
              <a:t>Hongyi</a:t>
            </a:r>
            <a:r>
              <a:rPr lang="en-US" altLang="zh-CN" dirty="0"/>
              <a:t> Cheng, </a:t>
            </a:r>
            <a:r>
              <a:rPr lang="en-US" altLang="zh-CN" dirty="0" err="1"/>
              <a:t>Shikai</a:t>
            </a:r>
            <a:r>
              <a:rPr lang="en-US" altLang="zh-CN" dirty="0"/>
              <a:t> Guo, Xiaochen Li</a:t>
            </a:r>
            <a:endParaRPr lang="en-US" altLang="zh-CN" baseline="30000" dirty="0"/>
          </a:p>
          <a:p>
            <a:pPr marL="0" indent="0" algn="ctr">
              <a:buNone/>
            </a:pPr>
            <a:r>
              <a:rPr lang="en-US" altLang="zh-CN" sz="1800" dirty="0"/>
              <a:t>School of Software, Dalian University of Technology</a:t>
            </a:r>
            <a:endParaRPr lang="en-US" altLang="zh-CN" sz="1800" dirty="0">
              <a:cs typeface="+mn-ea"/>
              <a:sym typeface="+mn-lt"/>
            </a:endParaRPr>
          </a:p>
          <a:p>
            <a:pPr marL="0" indent="0" algn="ctr">
              <a:buNone/>
            </a:pPr>
            <a:r>
              <a:rPr lang="en-US" altLang="zh-CN" sz="1800" dirty="0"/>
              <a:t>School of Information Science and Technology, Dalian Maritime University</a:t>
            </a:r>
            <a:endParaRPr lang="zh-CN" altLang="en-US" sz="1800" dirty="0">
              <a:cs typeface="+mn-ea"/>
              <a:sym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2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1825625"/>
            <a:ext cx="5970191" cy="419135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/>
              <a:t>Simulink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Widely used for developing cyber-physical systems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A graphical programming environment for modeling and simulation</a:t>
            </a:r>
          </a:p>
          <a:p>
            <a:pPr lvl="1"/>
            <a:r>
              <a:rPr lang="en-US" altLang="zh-CN" dirty="0">
                <a:solidFill>
                  <a:srgbClr val="050E17"/>
                </a:solidFill>
              </a:rPr>
              <a:t>P</a:t>
            </a:r>
            <a:r>
              <a:rPr lang="en-US" altLang="zh-CN" b="0" i="0" dirty="0">
                <a:solidFill>
                  <a:srgbClr val="050E17"/>
                </a:solidFill>
                <a:effectLst/>
              </a:rPr>
              <a:t>rovide a block diagram editor for constructing Simulink models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3116AE-51CE-713C-8341-3AFC9CFB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52" y="1752958"/>
            <a:ext cx="5683039" cy="2946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2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11718000" cy="4191353"/>
          </a:xfrm>
        </p:spPr>
        <p:txBody>
          <a:bodyPr>
            <a:normAutofit/>
          </a:bodyPr>
          <a:lstStyle/>
          <a:p>
            <a:pPr lvl="0"/>
            <a:r>
              <a:rPr lang="en-US" altLang="zh-CN" dirty="0"/>
              <a:t>Code generation in Simulink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The code generation process converts the Simulink model into source code (e.g., C source code) that can be executed on the target hardware platform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The generated code typically includes C functions and data structures that implement the behavior of the Simulink model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60386E8-2E82-50CB-EFE5-02B6576A6D0D}"/>
              </a:ext>
            </a:extLst>
          </p:cNvPr>
          <p:cNvGrpSpPr/>
          <p:nvPr/>
        </p:nvGrpSpPr>
        <p:grpSpPr>
          <a:xfrm>
            <a:off x="482258" y="3752864"/>
            <a:ext cx="11023439" cy="2332391"/>
            <a:chOff x="3306711" y="3250416"/>
            <a:chExt cx="6121092" cy="109552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04233A6-D574-AD35-58EB-38F1C0044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11" y="3442509"/>
              <a:ext cx="1591945" cy="88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4852EFC-9DF9-1411-0852-9277FB68C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28"/>
            <a:stretch/>
          </p:blipFill>
          <p:spPr>
            <a:xfrm>
              <a:off x="5508105" y="3637928"/>
              <a:ext cx="1225138" cy="409662"/>
            </a:xfrm>
            <a:prstGeom prst="rect">
              <a:avLst/>
            </a:prstGeom>
          </p:spPr>
        </p:pic>
        <p:sp>
          <p:nvSpPr>
            <p:cNvPr id="11" name="Google Shape;80;p15">
              <a:extLst>
                <a:ext uri="{FF2B5EF4-FFF2-40B4-BE49-F238E27FC236}">
                  <a16:creationId xmlns:a16="http://schemas.microsoft.com/office/drawing/2014/main" id="{F8EF8B11-DFD3-741A-4AB3-BFB4963734BD}"/>
                </a:ext>
              </a:extLst>
            </p:cNvPr>
            <p:cNvSpPr/>
            <p:nvPr/>
          </p:nvSpPr>
          <p:spPr>
            <a:xfrm>
              <a:off x="4932041" y="3673686"/>
              <a:ext cx="641375" cy="3382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96;p15">
              <a:extLst>
                <a:ext uri="{FF2B5EF4-FFF2-40B4-BE49-F238E27FC236}">
                  <a16:creationId xmlns:a16="http://schemas.microsoft.com/office/drawing/2014/main" id="{E8D7CF41-FF7B-2251-81DD-77325DEC2086}"/>
                </a:ext>
              </a:extLst>
            </p:cNvPr>
            <p:cNvSpPr txBox="1"/>
            <p:nvPr/>
          </p:nvSpPr>
          <p:spPr>
            <a:xfrm>
              <a:off x="4965428" y="3904103"/>
              <a:ext cx="641374" cy="388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/>
                <a:t>use</a:t>
              </a:r>
              <a:endParaRPr sz="1200" dirty="0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8E1CABE-73C8-549B-4608-7C3766E3D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0355" y="3250416"/>
              <a:ext cx="1937448" cy="1095522"/>
            </a:xfrm>
            <a:prstGeom prst="rect">
              <a:avLst/>
            </a:prstGeom>
          </p:spPr>
        </p:pic>
        <p:sp>
          <p:nvSpPr>
            <p:cNvPr id="14" name="Google Shape;80;p15">
              <a:extLst>
                <a:ext uri="{FF2B5EF4-FFF2-40B4-BE49-F238E27FC236}">
                  <a16:creationId xmlns:a16="http://schemas.microsoft.com/office/drawing/2014/main" id="{6AB82817-EB84-6E96-4AD1-1AD89D871C7E}"/>
                </a:ext>
              </a:extLst>
            </p:cNvPr>
            <p:cNvSpPr/>
            <p:nvPr/>
          </p:nvSpPr>
          <p:spPr>
            <a:xfrm>
              <a:off x="6742613" y="3673686"/>
              <a:ext cx="637702" cy="3382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96;p15">
              <a:extLst>
                <a:ext uri="{FF2B5EF4-FFF2-40B4-BE49-F238E27FC236}">
                  <a16:creationId xmlns:a16="http://schemas.microsoft.com/office/drawing/2014/main" id="{73890F56-A25A-3AD9-AD73-5C9B042D35D4}"/>
                </a:ext>
              </a:extLst>
            </p:cNvPr>
            <p:cNvSpPr txBox="1"/>
            <p:nvPr/>
          </p:nvSpPr>
          <p:spPr>
            <a:xfrm>
              <a:off x="6680249" y="3904103"/>
              <a:ext cx="796735" cy="388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/>
                <a:t>generate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905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11718000" cy="4191353"/>
          </a:xfrm>
        </p:spPr>
        <p:txBody>
          <a:bodyPr>
            <a:normAutofit/>
          </a:bodyPr>
          <a:lstStyle/>
          <a:p>
            <a:r>
              <a:rPr lang="en-US" altLang="zh-CN" dirty="0"/>
              <a:t>Bugs in code generation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Refer to errors that occur when converting Simulink models into executable code 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Frequently </a:t>
            </a:r>
            <a:r>
              <a:rPr lang="en-US" altLang="zh-CN" dirty="0">
                <a:solidFill>
                  <a:srgbClr val="050E17"/>
                </a:solidFill>
              </a:rPr>
              <a:t>happen in Simulink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Lead to unpredictable behavior or errors in the generated code when applied in real-world applications</a:t>
            </a:r>
          </a:p>
          <a:p>
            <a:pPr lvl="2"/>
            <a:r>
              <a:rPr lang="en-US" altLang="zh-CN" b="0" i="0" dirty="0">
                <a:solidFill>
                  <a:srgbClr val="050E17"/>
                </a:solidFill>
                <a:effectLst/>
              </a:rPr>
              <a:t>System crashes, data corruption, memory overflow</a:t>
            </a:r>
            <a:endParaRPr lang="zh-CN" altLang="en-US" b="0" i="0" dirty="0">
              <a:solidFill>
                <a:srgbClr val="050E17"/>
              </a:solidFill>
              <a:effectLst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29CC0A-16FD-2DC7-7872-7647A462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51" y="4578823"/>
            <a:ext cx="4456687" cy="118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25486A-F9C6-5FF0-C26F-5DDD03E48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274" y="4254864"/>
            <a:ext cx="2700832" cy="180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661142A-5394-465D-DE81-A871CAE5E435}"/>
              </a:ext>
            </a:extLst>
          </p:cNvPr>
          <p:cNvSpPr/>
          <p:nvPr/>
        </p:nvSpPr>
        <p:spPr>
          <a:xfrm>
            <a:off x="1745251" y="4753953"/>
            <a:ext cx="359814" cy="350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73AD65-A965-3D55-BE33-24CD845B0EB6}"/>
              </a:ext>
            </a:extLst>
          </p:cNvPr>
          <p:cNvSpPr/>
          <p:nvPr/>
        </p:nvSpPr>
        <p:spPr>
          <a:xfrm>
            <a:off x="7161274" y="4642038"/>
            <a:ext cx="359814" cy="194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44C8BE-5F57-961F-5C32-5D58DDDC645E}"/>
              </a:ext>
            </a:extLst>
          </p:cNvPr>
          <p:cNvSpPr/>
          <p:nvPr/>
        </p:nvSpPr>
        <p:spPr>
          <a:xfrm>
            <a:off x="7161274" y="5766557"/>
            <a:ext cx="359814" cy="10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36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7199485" cy="4191353"/>
          </a:xfrm>
        </p:spPr>
        <p:txBody>
          <a:bodyPr>
            <a:normAutofit/>
          </a:bodyPr>
          <a:lstStyle/>
          <a:p>
            <a:r>
              <a:rPr lang="en-US" altLang="zh-CN" dirty="0"/>
              <a:t>A code generation bug example (Simulink TSC05794231)</a:t>
            </a:r>
          </a:p>
          <a:p>
            <a:pPr lvl="1"/>
            <a:r>
              <a:rPr lang="en-US" altLang="zh-CN" dirty="0"/>
              <a:t>When converting the red area in Figure (a) into C code using two different ways</a:t>
            </a:r>
          </a:p>
          <a:p>
            <a:pPr lvl="2"/>
            <a:r>
              <a:rPr lang="en-US" altLang="zh-CN" dirty="0"/>
              <a:t>1) Each block generates a C code function separately </a:t>
            </a:r>
          </a:p>
          <a:p>
            <a:pPr lvl="2"/>
            <a:r>
              <a:rPr lang="en-US" altLang="zh-CN" dirty="0"/>
              <a:t>2) The code of all blocks is encapsulated into a C function (b)</a:t>
            </a:r>
          </a:p>
          <a:p>
            <a:pPr lvl="1"/>
            <a:r>
              <a:rPr lang="en-US" altLang="zh-CN" dirty="0"/>
              <a:t>The generated code is inconsistent, producing different results for the same input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0E95163-DE65-8994-C23A-E74C5C21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353" y="365125"/>
            <a:ext cx="3729899" cy="2876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424F71C-4CF9-EC92-898F-D23D2B5D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35" y="3368482"/>
            <a:ext cx="3602336" cy="26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5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7199485" cy="4191353"/>
          </a:xfrm>
        </p:spPr>
        <p:txBody>
          <a:bodyPr>
            <a:normAutofit/>
          </a:bodyPr>
          <a:lstStyle/>
          <a:p>
            <a:r>
              <a:rPr lang="en-US" altLang="zh-CN" dirty="0"/>
              <a:t>A code generation bug example (Simulink TSC05794231) - Reason</a:t>
            </a:r>
          </a:p>
          <a:p>
            <a:pPr lvl="1"/>
            <a:r>
              <a:rPr lang="en-US" altLang="zh-CN" dirty="0"/>
              <a:t>During code generation, Simulink transforms the Sine Wave block in blue into the ‘sine’ method in the Standard C Library. </a:t>
            </a:r>
          </a:p>
          <a:p>
            <a:pPr lvl="2"/>
            <a:r>
              <a:rPr lang="en-US" altLang="zh-CN" dirty="0"/>
              <a:t>Input between −π and π: ‘sine’ works normally</a:t>
            </a:r>
          </a:p>
          <a:p>
            <a:pPr lvl="2"/>
            <a:r>
              <a:rPr lang="en-US" altLang="zh-CN" dirty="0"/>
              <a:t>Extremely large inputs (e.g., 1.74E+17): this method transforms the input value with the ‘eps’ method, and takes the transformed value as input, leading to a different output.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0E95163-DE65-8994-C23A-E74C5C21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353" y="365125"/>
            <a:ext cx="3729899" cy="2876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424F71C-4CF9-EC92-898F-D23D2B5D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35" y="3368482"/>
            <a:ext cx="3602336" cy="26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6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825625"/>
            <a:ext cx="9046452" cy="4191353"/>
          </a:xfrm>
        </p:spPr>
        <p:txBody>
          <a:bodyPr>
            <a:normAutofit/>
          </a:bodyPr>
          <a:lstStyle/>
          <a:p>
            <a:r>
              <a:rPr lang="en-US" altLang="zh-CN" dirty="0"/>
              <a:t>Bugs in code generation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The generated code is often deployed in safety-critical applications </a:t>
            </a:r>
          </a:p>
          <a:p>
            <a:pPr lvl="2"/>
            <a:r>
              <a:rPr lang="en-US" altLang="zh-CN" b="0" i="0" dirty="0">
                <a:solidFill>
                  <a:srgbClr val="050E17"/>
                </a:solidFill>
                <a:effectLst/>
              </a:rPr>
              <a:t>e.g., aerospace and healthcare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Bug in code generation can have serious consequences</a:t>
            </a:r>
          </a:p>
          <a:p>
            <a:pPr lvl="2"/>
            <a:r>
              <a:rPr lang="en-US" altLang="zh-CN" b="0" i="0" dirty="0">
                <a:solidFill>
                  <a:srgbClr val="050E17"/>
                </a:solidFill>
                <a:effectLst/>
              </a:rPr>
              <a:t>Aerospace applications: loss of control of aircraft or system crashes</a:t>
            </a:r>
          </a:p>
          <a:p>
            <a:pPr lvl="2"/>
            <a:r>
              <a:rPr lang="en-US" altLang="zh-CN" b="0" i="0" dirty="0">
                <a:solidFill>
                  <a:srgbClr val="050E17"/>
                </a:solidFill>
                <a:effectLst/>
              </a:rPr>
              <a:t>Healthcare applications: produce erroneous diagnostic results</a:t>
            </a: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Ensure the correctness and reliability of the generated code </a:t>
            </a:r>
          </a:p>
          <a:p>
            <a:pPr lvl="2"/>
            <a:endParaRPr lang="zh-CN" altLang="en-US" b="0" i="0" dirty="0">
              <a:solidFill>
                <a:srgbClr val="050E17"/>
              </a:solidFill>
              <a:effectLst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4403DE-2326-7374-C8EA-4AD934A9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49" y="365125"/>
            <a:ext cx="1977111" cy="132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7FC0B-760C-1818-58E6-89C618F6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50" y="365125"/>
            <a:ext cx="2071021" cy="1477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 descr="therac-machine">
            <a:extLst>
              <a:ext uri="{FF2B5EF4-FFF2-40B4-BE49-F238E27FC236}">
                <a16:creationId xmlns:a16="http://schemas.microsoft.com/office/drawing/2014/main" id="{91416D8E-5F20-414B-D757-468B09A4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852" y="2215850"/>
            <a:ext cx="2316034" cy="1713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673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5D01-25A6-6C4F-820B-9996863D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 Work – Simulink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4B45-E345-024F-93A5-9693A579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2" y="1825625"/>
            <a:ext cx="6675526" cy="4191353"/>
          </a:xfrm>
        </p:spPr>
        <p:txBody>
          <a:bodyPr>
            <a:normAutofit lnSpcReduction="10000"/>
          </a:bodyPr>
          <a:lstStyle/>
          <a:p>
            <a:r>
              <a:rPr lang="en-US" altLang="zh-CN" b="0" i="0" dirty="0">
                <a:solidFill>
                  <a:srgbClr val="050E17"/>
                </a:solidFill>
                <a:effectLst/>
              </a:rPr>
              <a:t>Generate Simulink models to trigger </a:t>
            </a:r>
            <a:r>
              <a:rPr lang="en-US" altLang="zh-CN" dirty="0">
                <a:solidFill>
                  <a:srgbClr val="050E17"/>
                </a:solidFill>
              </a:rPr>
              <a:t>crash or </a:t>
            </a:r>
            <a:r>
              <a:rPr lang="en-US" altLang="zh-CN" dirty="0" err="1">
                <a:solidFill>
                  <a:srgbClr val="050E17"/>
                </a:solidFill>
              </a:rPr>
              <a:t>miscompilation</a:t>
            </a:r>
            <a:r>
              <a:rPr lang="en-US" altLang="zh-CN" dirty="0">
                <a:solidFill>
                  <a:srgbClr val="050E17"/>
                </a:solidFill>
              </a:rPr>
              <a:t> of Simulink</a:t>
            </a:r>
            <a:endParaRPr lang="en-US" altLang="zh-CN" b="0" i="0" dirty="0">
              <a:solidFill>
                <a:srgbClr val="050E17"/>
              </a:solidFill>
              <a:effectLst/>
            </a:endParaRPr>
          </a:p>
          <a:p>
            <a:pPr lvl="1"/>
            <a:r>
              <a:rPr lang="en-US" altLang="zh-CN" b="0" i="0" dirty="0">
                <a:solidFill>
                  <a:srgbClr val="050E17"/>
                </a:solidFill>
                <a:effectLst/>
              </a:rPr>
              <a:t>Generation-based: generate Simulink models from scratch</a:t>
            </a:r>
            <a:endParaRPr lang="en-US" altLang="zh-CN" dirty="0"/>
          </a:p>
          <a:p>
            <a:pPr lvl="2"/>
            <a:r>
              <a:rPr lang="en-US" altLang="zh-CN" dirty="0" err="1"/>
              <a:t>Cyfuzz</a:t>
            </a:r>
            <a:r>
              <a:rPr lang="en-US" altLang="zh-CN" dirty="0"/>
              <a:t> (</a:t>
            </a:r>
            <a:r>
              <a:rPr lang="en-US" altLang="zh-CN" dirty="0" err="1"/>
              <a:t>CyPhy</a:t>
            </a:r>
            <a:r>
              <a:rPr lang="en-US" altLang="zh-CN" dirty="0"/>
              <a:t> 2016)</a:t>
            </a:r>
          </a:p>
          <a:p>
            <a:pPr lvl="2"/>
            <a:r>
              <a:rPr lang="en-US" altLang="zh-CN" dirty="0" err="1"/>
              <a:t>Slforge</a:t>
            </a:r>
            <a:r>
              <a:rPr lang="en-US" altLang="zh-CN" dirty="0"/>
              <a:t> (ICSE 2018)</a:t>
            </a:r>
          </a:p>
          <a:p>
            <a:pPr lvl="2"/>
            <a:r>
              <a:rPr lang="en-US" altLang="zh-CN" dirty="0" err="1"/>
              <a:t>DeepFuzzSL</a:t>
            </a:r>
            <a:r>
              <a:rPr lang="en-US" altLang="zh-CN" dirty="0"/>
              <a:t> (</a:t>
            </a:r>
            <a:r>
              <a:rPr lang="en-US" altLang="zh-CN" dirty="0" err="1"/>
              <a:t>DeepTest</a:t>
            </a:r>
            <a:r>
              <a:rPr lang="en-US" altLang="zh-CN" dirty="0"/>
              <a:t> 2020)</a:t>
            </a:r>
          </a:p>
          <a:p>
            <a:pPr lvl="2"/>
            <a:r>
              <a:rPr lang="en-US" altLang="zh-CN" dirty="0"/>
              <a:t>SLGPT (EASE 2021)</a:t>
            </a:r>
          </a:p>
          <a:p>
            <a:pPr lvl="1"/>
            <a:r>
              <a:rPr lang="en-US" altLang="zh-CN" dirty="0"/>
              <a:t>M</a:t>
            </a:r>
            <a:r>
              <a:rPr lang="en-US" altLang="zh-CN" b="0" i="0" dirty="0">
                <a:solidFill>
                  <a:srgbClr val="050E17"/>
                </a:solidFill>
                <a:effectLst/>
              </a:rPr>
              <a:t>utation-based: mutate a Simulink model into a new one</a:t>
            </a:r>
            <a:endParaRPr lang="en-US" altLang="zh-CN" dirty="0"/>
          </a:p>
          <a:p>
            <a:pPr lvl="2"/>
            <a:r>
              <a:rPr lang="en-US" altLang="zh-CN" dirty="0"/>
              <a:t>SLEMI (ICSE 2020)</a:t>
            </a:r>
          </a:p>
          <a:p>
            <a:pPr lvl="2"/>
            <a:r>
              <a:rPr lang="en-US" altLang="zh-CN" dirty="0"/>
              <a:t>COMBAT (FSE 2022)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D95941-BA9E-84FB-203D-E5996C5FD3A2}"/>
              </a:ext>
            </a:extLst>
          </p:cNvPr>
          <p:cNvSpPr/>
          <p:nvPr/>
        </p:nvSpPr>
        <p:spPr>
          <a:xfrm>
            <a:off x="6907149" y="1778182"/>
            <a:ext cx="4966967" cy="1830112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3F02EF-0618-ADB2-1330-FCF1399ED4EC}"/>
              </a:ext>
            </a:extLst>
          </p:cNvPr>
          <p:cNvSpPr/>
          <p:nvPr/>
        </p:nvSpPr>
        <p:spPr>
          <a:xfrm>
            <a:off x="6907149" y="3803706"/>
            <a:ext cx="4966966" cy="1995629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Franklin Gothic Book (正文)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AA45092-3DFC-94A5-14B3-2EC5CDDA8266}"/>
              </a:ext>
            </a:extLst>
          </p:cNvPr>
          <p:cNvSpPr/>
          <p:nvPr/>
        </p:nvSpPr>
        <p:spPr>
          <a:xfrm>
            <a:off x="7141616" y="2574662"/>
            <a:ext cx="749241" cy="508408"/>
          </a:xfrm>
          <a:prstGeom prst="roundRect">
            <a:avLst/>
          </a:prstGeom>
          <a:solidFill>
            <a:srgbClr val="FFF2CC"/>
          </a:solidFill>
          <a:ln w="127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ea typeface="华文楷体" panose="02010600040101010101" pitchFamily="2" charset="-122"/>
              </a:rPr>
              <a:t>Model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8687E631-9DA4-5D90-6CF9-B7BB96F26060}"/>
              </a:ext>
            </a:extLst>
          </p:cNvPr>
          <p:cNvSpPr/>
          <p:nvPr/>
        </p:nvSpPr>
        <p:spPr>
          <a:xfrm>
            <a:off x="9330186" y="2348704"/>
            <a:ext cx="1357874" cy="960325"/>
          </a:xfrm>
          <a:prstGeom prst="diamond">
            <a:avLst/>
          </a:prstGeom>
          <a:solidFill>
            <a:srgbClr val="FFF2CC"/>
          </a:solidFill>
          <a:ln w="952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Compare output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AE37199-355C-9F80-AD2F-2A61B38F0C99}"/>
              </a:ext>
            </a:extLst>
          </p:cNvPr>
          <p:cNvSpPr/>
          <p:nvPr/>
        </p:nvSpPr>
        <p:spPr>
          <a:xfrm>
            <a:off x="10836130" y="2492678"/>
            <a:ext cx="775023" cy="672376"/>
          </a:xfrm>
          <a:prstGeom prst="rect">
            <a:avLst/>
          </a:prstGeom>
          <a:solidFill>
            <a:srgbClr val="FFF2CC"/>
          </a:solidFill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Bugs</a:t>
            </a:r>
            <a:endParaRPr lang="zh-CN" altLang="en-US" sz="1400" dirty="0">
              <a:solidFill>
                <a:schemeClr val="tx1"/>
              </a:solidFill>
              <a:ea typeface="华文楷体" panose="02010600040101010101" pitchFamily="2" charset="-122"/>
            </a:endParaRPr>
          </a:p>
        </p:txBody>
      </p:sp>
      <p:sp>
        <p:nvSpPr>
          <p:cNvPr id="13" name="Google Shape;96;p15">
            <a:extLst>
              <a:ext uri="{FF2B5EF4-FFF2-40B4-BE49-F238E27FC236}">
                <a16:creationId xmlns:a16="http://schemas.microsoft.com/office/drawing/2014/main" id="{1F73CB4D-E7F0-6797-A080-6A8F145636B5}"/>
              </a:ext>
            </a:extLst>
          </p:cNvPr>
          <p:cNvSpPr txBox="1"/>
          <p:nvPr/>
        </p:nvSpPr>
        <p:spPr>
          <a:xfrm>
            <a:off x="7366049" y="1745367"/>
            <a:ext cx="3231302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600" b="0" i="0" dirty="0">
                <a:solidFill>
                  <a:srgbClr val="050E17"/>
                </a:solidFill>
                <a:effectLst/>
              </a:rPr>
              <a:t>Equivalent Simulink configuration</a:t>
            </a:r>
            <a:endParaRPr lang="en-US" altLang="zh-CN" sz="1600" dirty="0"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5981B5-EEC5-FE98-949B-EE76212A8480}"/>
              </a:ext>
            </a:extLst>
          </p:cNvPr>
          <p:cNvGrpSpPr/>
          <p:nvPr/>
        </p:nvGrpSpPr>
        <p:grpSpPr>
          <a:xfrm>
            <a:off x="8164170" y="2172459"/>
            <a:ext cx="996348" cy="1312816"/>
            <a:chOff x="7030519" y="1458006"/>
            <a:chExt cx="1296000" cy="1673459"/>
          </a:xfrm>
          <a:solidFill>
            <a:srgbClr val="FFF2CC"/>
          </a:solidFill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10AE0F21-4B94-3C93-C951-C31C4ADA7567}"/>
                </a:ext>
              </a:extLst>
            </p:cNvPr>
            <p:cNvSpPr/>
            <p:nvPr/>
          </p:nvSpPr>
          <p:spPr>
            <a:xfrm>
              <a:off x="7030519" y="1458006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1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BDAFBCD9-4D9F-C748-9A7E-7C910D9677A8}"/>
                </a:ext>
              </a:extLst>
            </p:cNvPr>
            <p:cNvSpPr/>
            <p:nvPr/>
          </p:nvSpPr>
          <p:spPr>
            <a:xfrm>
              <a:off x="7030519" y="1969074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2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EA931C93-8C1A-FECA-ED86-B80FD502F18A}"/>
                </a:ext>
              </a:extLst>
            </p:cNvPr>
            <p:cNvSpPr/>
            <p:nvPr/>
          </p:nvSpPr>
          <p:spPr>
            <a:xfrm>
              <a:off x="7030519" y="2771465"/>
              <a:ext cx="1296000" cy="3600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S</a:t>
              </a:r>
              <a:r>
                <a:rPr lang="en-US" altLang="zh-CN" sz="1400" baseline="-25000" dirty="0">
                  <a:solidFill>
                    <a:schemeClr val="tx1"/>
                  </a:solidFill>
                </a:rPr>
                <a:t>n</a:t>
              </a:r>
              <a:endParaRPr lang="zh-CN" altLang="en-US" sz="14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1CE0FDBE-5E39-018A-90C1-53A40F3E7122}"/>
                </a:ext>
              </a:extLst>
            </p:cNvPr>
            <p:cNvCxnSpPr/>
            <p:nvPr/>
          </p:nvCxnSpPr>
          <p:spPr>
            <a:xfrm>
              <a:off x="7680176" y="2434754"/>
              <a:ext cx="0" cy="274166"/>
            </a:xfrm>
            <a:prstGeom prst="line">
              <a:avLst/>
            </a:prstGeom>
            <a:grpFill/>
            <a:ln w="38100">
              <a:solidFill>
                <a:srgbClr val="7C7C7C"/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49B8733-EFC5-7D12-F356-3FCF9174D748}"/>
              </a:ext>
            </a:extLst>
          </p:cNvPr>
          <p:cNvCxnSpPr>
            <a:cxnSpLocks/>
            <a:stCxn id="10" idx="3"/>
            <a:endCxn id="41" idx="1"/>
          </p:cNvCxnSpPr>
          <p:nvPr/>
        </p:nvCxnSpPr>
        <p:spPr>
          <a:xfrm flipV="1">
            <a:off x="7890857" y="2313668"/>
            <a:ext cx="273313" cy="515198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37DC25E-CF58-5B31-2B66-2FD7BB823D6A}"/>
              </a:ext>
            </a:extLst>
          </p:cNvPr>
          <p:cNvCxnSpPr>
            <a:cxnSpLocks/>
            <a:stCxn id="10" idx="3"/>
            <a:endCxn id="42" idx="1"/>
          </p:cNvCxnSpPr>
          <p:nvPr/>
        </p:nvCxnSpPr>
        <p:spPr>
          <a:xfrm flipV="1">
            <a:off x="7890857" y="2714597"/>
            <a:ext cx="273313" cy="11426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4174E9A-A8E3-36F4-14B4-CCFE2507FFB0}"/>
              </a:ext>
            </a:extLst>
          </p:cNvPr>
          <p:cNvCxnSpPr>
            <a:cxnSpLocks/>
            <a:stCxn id="10" idx="3"/>
            <a:endCxn id="43" idx="1"/>
          </p:cNvCxnSpPr>
          <p:nvPr/>
        </p:nvCxnSpPr>
        <p:spPr>
          <a:xfrm>
            <a:off x="7890857" y="2828866"/>
            <a:ext cx="273313" cy="51520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DB6445A-5427-2881-997F-0BFD7974DFD2}"/>
              </a:ext>
            </a:extLst>
          </p:cNvPr>
          <p:cNvCxnSpPr>
            <a:cxnSpLocks/>
            <a:stCxn id="41" idx="3"/>
            <a:endCxn id="11" idx="1"/>
          </p:cNvCxnSpPr>
          <p:nvPr/>
        </p:nvCxnSpPr>
        <p:spPr>
          <a:xfrm>
            <a:off x="9160518" y="2313668"/>
            <a:ext cx="169668" cy="51519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52E6598-D853-2644-36B1-6C416D18C9AC}"/>
              </a:ext>
            </a:extLst>
          </p:cNvPr>
          <p:cNvCxnSpPr>
            <a:cxnSpLocks/>
            <a:stCxn id="42" idx="3"/>
            <a:endCxn id="11" idx="1"/>
          </p:cNvCxnSpPr>
          <p:nvPr/>
        </p:nvCxnSpPr>
        <p:spPr>
          <a:xfrm>
            <a:off x="9160518" y="2714597"/>
            <a:ext cx="169668" cy="11427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BF34D48-A669-D9D6-A5FC-15EF91249983}"/>
              </a:ext>
            </a:extLst>
          </p:cNvPr>
          <p:cNvCxnSpPr>
            <a:cxnSpLocks/>
            <a:stCxn id="43" idx="3"/>
            <a:endCxn id="11" idx="1"/>
          </p:cNvCxnSpPr>
          <p:nvPr/>
        </p:nvCxnSpPr>
        <p:spPr>
          <a:xfrm flipV="1">
            <a:off x="9160518" y="2828867"/>
            <a:ext cx="169668" cy="51520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A405C8A-8EBF-3A02-AA77-DCB60E167F9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10688060" y="2828866"/>
            <a:ext cx="148070" cy="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96;p15">
            <a:extLst>
              <a:ext uri="{FF2B5EF4-FFF2-40B4-BE49-F238E27FC236}">
                <a16:creationId xmlns:a16="http://schemas.microsoft.com/office/drawing/2014/main" id="{0D3A63F7-3E1D-A98B-B2E2-7F41B42D4EA1}"/>
              </a:ext>
            </a:extLst>
          </p:cNvPr>
          <p:cNvSpPr txBox="1"/>
          <p:nvPr/>
        </p:nvSpPr>
        <p:spPr>
          <a:xfrm>
            <a:off x="9431040" y="3216299"/>
            <a:ext cx="2456037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400" dirty="0">
                <a:ea typeface="华文楷体" panose="02010600040101010101" pitchFamily="2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en-US" altLang="zh-CN" sz="1400" b="0" i="0" dirty="0">
                <a:solidFill>
                  <a:srgbClr val="050E17"/>
                </a:solidFill>
                <a:effectLst/>
              </a:rPr>
              <a:t>differs from other outputs</a:t>
            </a:r>
            <a:endParaRPr lang="en-US" altLang="zh-CN" sz="1400" dirty="0">
              <a:ea typeface="华文楷体" panose="02010600040101010101" pitchFamily="2" charset="-122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91DDFF3-B575-8BC0-EE4A-CFACFEE47AC3}"/>
              </a:ext>
            </a:extLst>
          </p:cNvPr>
          <p:cNvSpPr/>
          <p:nvPr/>
        </p:nvSpPr>
        <p:spPr>
          <a:xfrm>
            <a:off x="7141616" y="4154403"/>
            <a:ext cx="749241" cy="508408"/>
          </a:xfrm>
          <a:prstGeom prst="roundRect">
            <a:avLst/>
          </a:prstGeom>
          <a:solidFill>
            <a:srgbClr val="FFF2CC"/>
          </a:solidFill>
          <a:ln w="127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  <a:ea typeface="华文楷体" panose="02010600040101010101" pitchFamily="2" charset="-122"/>
              </a:rPr>
              <a:t>Model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4" name="菱形 23">
            <a:extLst>
              <a:ext uri="{FF2B5EF4-FFF2-40B4-BE49-F238E27FC236}">
                <a16:creationId xmlns:a16="http://schemas.microsoft.com/office/drawing/2014/main" id="{7FA6BB25-1F7F-EBD5-BEC6-3CF2DEE2F1B2}"/>
              </a:ext>
            </a:extLst>
          </p:cNvPr>
          <p:cNvSpPr/>
          <p:nvPr/>
        </p:nvSpPr>
        <p:spPr>
          <a:xfrm>
            <a:off x="9436901" y="4381243"/>
            <a:ext cx="1405379" cy="960325"/>
          </a:xfrm>
          <a:prstGeom prst="diamond">
            <a:avLst/>
          </a:prstGeom>
          <a:solidFill>
            <a:srgbClr val="FFF2CC"/>
          </a:solidFill>
          <a:ln w="12700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Compare output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3392651-DA93-868D-8067-20FC326841C0}"/>
              </a:ext>
            </a:extLst>
          </p:cNvPr>
          <p:cNvSpPr/>
          <p:nvPr/>
        </p:nvSpPr>
        <p:spPr>
          <a:xfrm>
            <a:off x="10934290" y="4525217"/>
            <a:ext cx="775023" cy="672376"/>
          </a:xfrm>
          <a:prstGeom prst="rect">
            <a:avLst/>
          </a:prstGeom>
          <a:solidFill>
            <a:srgbClr val="FFF2CC"/>
          </a:solidFill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Bugs</a:t>
            </a:r>
            <a:endParaRPr lang="zh-CN" altLang="en-US" sz="1400" dirty="0">
              <a:solidFill>
                <a:schemeClr val="tx1"/>
              </a:solidFill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6" name="Google Shape;96;p15">
            <a:extLst>
              <a:ext uri="{FF2B5EF4-FFF2-40B4-BE49-F238E27FC236}">
                <a16:creationId xmlns:a16="http://schemas.microsoft.com/office/drawing/2014/main" id="{9977B030-5D7E-8AB5-3DFC-F74E7ACCE4BF}"/>
              </a:ext>
            </a:extLst>
          </p:cNvPr>
          <p:cNvSpPr txBox="1"/>
          <p:nvPr/>
        </p:nvSpPr>
        <p:spPr>
          <a:xfrm>
            <a:off x="6962010" y="3779138"/>
            <a:ext cx="2630107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600" b="0" i="0" dirty="0">
                <a:solidFill>
                  <a:srgbClr val="050E17"/>
                </a:solidFill>
                <a:effectLst/>
                <a:latin typeface="Franklin Gothic Book (正文)"/>
              </a:rPr>
              <a:t> Equivalent Simulink model </a:t>
            </a:r>
            <a:endParaRPr lang="en-US" altLang="zh-CN" sz="1600" dirty="0"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CE2F691-9E83-FA02-5ED1-48196996EF8C}"/>
              </a:ext>
            </a:extLst>
          </p:cNvPr>
          <p:cNvSpPr/>
          <p:nvPr/>
        </p:nvSpPr>
        <p:spPr>
          <a:xfrm>
            <a:off x="8516207" y="4720197"/>
            <a:ext cx="751170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S</a:t>
            </a:r>
            <a:endParaRPr lang="zh-CN" altLang="en-US" sz="1400" dirty="0">
              <a:solidFill>
                <a:schemeClr val="tx1"/>
              </a:solidFill>
              <a:latin typeface="Franklin Gothic Book (正文)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F67128A-D563-1E23-AC1A-9F3DE5F2F03E}"/>
              </a:ext>
            </a:extLst>
          </p:cNvPr>
          <p:cNvSpPr/>
          <p:nvPr/>
        </p:nvSpPr>
        <p:spPr>
          <a:xfrm>
            <a:off x="7666959" y="4809590"/>
            <a:ext cx="550926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C</a:t>
            </a:r>
            <a:r>
              <a:rPr lang="en-US" altLang="zh-CN" sz="1400" baseline="-25000" dirty="0">
                <a:solidFill>
                  <a:schemeClr val="tx1"/>
                </a:solidFill>
                <a:latin typeface="Franklin Gothic Book (正文)"/>
              </a:rPr>
              <a:t>1</a:t>
            </a:r>
            <a:endParaRPr lang="zh-CN" altLang="en-US" sz="1400" baseline="-25000" dirty="0">
              <a:solidFill>
                <a:schemeClr val="tx1"/>
              </a:solidFill>
              <a:latin typeface="Franklin Gothic Book (正文)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9538DD3-1C9A-A1A9-7614-93A8E6BC5A8E}"/>
              </a:ext>
            </a:extLst>
          </p:cNvPr>
          <p:cNvSpPr/>
          <p:nvPr/>
        </p:nvSpPr>
        <p:spPr>
          <a:xfrm>
            <a:off x="7666959" y="5439059"/>
            <a:ext cx="550926" cy="282417"/>
          </a:xfrm>
          <a:prstGeom prst="roundRect">
            <a:avLst/>
          </a:prstGeom>
          <a:solidFill>
            <a:srgbClr val="FFF2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Franklin Gothic Book (正文)"/>
              </a:rPr>
              <a:t>C</a:t>
            </a:r>
            <a:r>
              <a:rPr lang="en-US" altLang="zh-CN" sz="1400" baseline="-25000" dirty="0">
                <a:solidFill>
                  <a:schemeClr val="tx1"/>
                </a:solidFill>
                <a:latin typeface="Franklin Gothic Book (正文)"/>
              </a:rPr>
              <a:t>n</a:t>
            </a:r>
            <a:endParaRPr lang="zh-CN" altLang="en-US" sz="1400" baseline="-25000" dirty="0">
              <a:solidFill>
                <a:schemeClr val="tx1"/>
              </a:solidFill>
              <a:latin typeface="Franklin Gothic Book (正文)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DE9763F-CB67-576B-F1E4-20D58468E682}"/>
              </a:ext>
            </a:extLst>
          </p:cNvPr>
          <p:cNvCxnSpPr>
            <a:cxnSpLocks/>
          </p:cNvCxnSpPr>
          <p:nvPr/>
        </p:nvCxnSpPr>
        <p:spPr>
          <a:xfrm>
            <a:off x="7999001" y="5174912"/>
            <a:ext cx="0" cy="21508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C7C7C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D1D498B-E2E6-BE33-1216-2502632296F2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7890857" y="4408607"/>
            <a:ext cx="625350" cy="452799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3ECB01F-05E4-33FE-B879-47783BF660CA}"/>
              </a:ext>
            </a:extLst>
          </p:cNvPr>
          <p:cNvCxnSpPr>
            <a:cxnSpLocks/>
            <a:stCxn id="23" idx="2"/>
            <a:endCxn id="28" idx="1"/>
          </p:cNvCxnSpPr>
          <p:nvPr/>
        </p:nvCxnSpPr>
        <p:spPr>
          <a:xfrm>
            <a:off x="7516237" y="4662811"/>
            <a:ext cx="150722" cy="287988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B1E748B-3C5C-827D-5571-D983602C23F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516237" y="4662811"/>
            <a:ext cx="143133" cy="866525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738688C-47BE-5016-AC72-BAA18859E0FB}"/>
              </a:ext>
            </a:extLst>
          </p:cNvPr>
          <p:cNvCxnSpPr>
            <a:cxnSpLocks/>
            <a:stCxn id="27" idx="3"/>
            <a:endCxn id="24" idx="1"/>
          </p:cNvCxnSpPr>
          <p:nvPr/>
        </p:nvCxnSpPr>
        <p:spPr>
          <a:xfrm>
            <a:off x="9267377" y="4861406"/>
            <a:ext cx="169524" cy="0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0E8E87B-6103-F545-2005-129D9B83D5AF}"/>
              </a:ext>
            </a:extLst>
          </p:cNvPr>
          <p:cNvCxnSpPr>
            <a:cxnSpLocks/>
            <a:stCxn id="28" idx="3"/>
            <a:endCxn id="27" idx="1"/>
          </p:cNvCxnSpPr>
          <p:nvPr/>
        </p:nvCxnSpPr>
        <p:spPr>
          <a:xfrm flipV="1">
            <a:off x="8217884" y="4861405"/>
            <a:ext cx="298323" cy="89393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60839C68-01F3-DE99-8CDA-D0552E8BCFBD}"/>
              </a:ext>
            </a:extLst>
          </p:cNvPr>
          <p:cNvCxnSpPr>
            <a:cxnSpLocks/>
            <a:stCxn id="29" idx="3"/>
            <a:endCxn id="27" idx="1"/>
          </p:cNvCxnSpPr>
          <p:nvPr/>
        </p:nvCxnSpPr>
        <p:spPr>
          <a:xfrm flipV="1">
            <a:off x="8217884" y="4861405"/>
            <a:ext cx="298323" cy="718863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9FA053E-25AC-AD92-F969-4E624C86105C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10842280" y="4861405"/>
            <a:ext cx="92010" cy="1"/>
          </a:xfrm>
          <a:prstGeom prst="straightConnector1">
            <a:avLst/>
          </a:prstGeom>
          <a:ln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96;p15">
            <a:extLst>
              <a:ext uri="{FF2B5EF4-FFF2-40B4-BE49-F238E27FC236}">
                <a16:creationId xmlns:a16="http://schemas.microsoft.com/office/drawing/2014/main" id="{EBE484EF-4570-64ED-652D-6D6B06D07606}"/>
              </a:ext>
            </a:extLst>
          </p:cNvPr>
          <p:cNvSpPr txBox="1"/>
          <p:nvPr/>
        </p:nvSpPr>
        <p:spPr>
          <a:xfrm>
            <a:off x="9431040" y="5323559"/>
            <a:ext cx="2558745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CN" sz="1400" dirty="0">
                <a:latin typeface="Franklin Gothic Book (正文)"/>
              </a:rPr>
              <a:t>C</a:t>
            </a:r>
            <a:r>
              <a:rPr lang="en-US" altLang="zh-CN" sz="1400" baseline="-25000" dirty="0">
                <a:latin typeface="Franklin Gothic Book (正文)"/>
                <a:ea typeface="微软雅黑" panose="020B0503020204020204" pitchFamily="34" charset="-122"/>
              </a:rPr>
              <a:t>1</a:t>
            </a:r>
            <a:r>
              <a:rPr lang="en-US" altLang="zh-CN" sz="1400" b="0" i="0" dirty="0">
                <a:solidFill>
                  <a:srgbClr val="050E17"/>
                </a:solidFill>
                <a:effectLst/>
                <a:latin typeface="Franklin Gothic Book (正文)"/>
              </a:rPr>
              <a:t> differs from other outputs</a:t>
            </a:r>
            <a:endParaRPr lang="en-US" altLang="zh-CN" sz="1400" dirty="0">
              <a:latin typeface="Franklin Gothic Book (正文)"/>
              <a:ea typeface="华文楷体" panose="02010600040101010101" pitchFamily="2" charset="-122"/>
            </a:endParaRPr>
          </a:p>
        </p:txBody>
      </p:sp>
      <p:sp>
        <p:nvSpPr>
          <p:cNvPr id="39" name="Google Shape;96;p15">
            <a:extLst>
              <a:ext uri="{FF2B5EF4-FFF2-40B4-BE49-F238E27FC236}">
                <a16:creationId xmlns:a16="http://schemas.microsoft.com/office/drawing/2014/main" id="{F4D4061C-8784-77CD-95A9-C7372DE232E9}"/>
              </a:ext>
            </a:extLst>
          </p:cNvPr>
          <p:cNvSpPr txBox="1"/>
          <p:nvPr/>
        </p:nvSpPr>
        <p:spPr>
          <a:xfrm>
            <a:off x="10511932" y="3791877"/>
            <a:ext cx="1402414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Franklin Gothic Book (正文)"/>
                <a:ea typeface="华文楷体" panose="02010600040101010101" pitchFamily="2" charset="-122"/>
              </a:rPr>
              <a:t>Mutation</a:t>
            </a:r>
          </a:p>
        </p:txBody>
      </p:sp>
      <p:sp>
        <p:nvSpPr>
          <p:cNvPr id="40" name="Google Shape;96;p15">
            <a:extLst>
              <a:ext uri="{FF2B5EF4-FFF2-40B4-BE49-F238E27FC236}">
                <a16:creationId xmlns:a16="http://schemas.microsoft.com/office/drawing/2014/main" id="{C77B85EE-9050-BF03-FC75-ECC7A5D58870}"/>
              </a:ext>
            </a:extLst>
          </p:cNvPr>
          <p:cNvSpPr txBox="1"/>
          <p:nvPr/>
        </p:nvSpPr>
        <p:spPr>
          <a:xfrm>
            <a:off x="10344015" y="1715182"/>
            <a:ext cx="1592880" cy="454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Franklin Gothic Book (正文)"/>
                <a:ea typeface="华文楷体" panose="02010600040101010101" pitchFamily="2" charset="-122"/>
              </a:rPr>
              <a:t>Generation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160FB78-F4AC-8C96-D636-E1253913AF5F}"/>
              </a:ext>
            </a:extLst>
          </p:cNvPr>
          <p:cNvSpPr txBox="1"/>
          <p:nvPr/>
        </p:nvSpPr>
        <p:spPr>
          <a:xfrm>
            <a:off x="7481901" y="1351270"/>
            <a:ext cx="3444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C2D833"/>
              </a:buClr>
            </a:pPr>
            <a:r>
              <a:rPr lang="en-US" altLang="zh-CN" sz="2000" b="0" i="0" dirty="0">
                <a:solidFill>
                  <a:srgbClr val="050E17"/>
                </a:solidFill>
                <a:effectLst/>
              </a:rPr>
              <a:t>Differential testing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401156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5DDEE"/>
      </a:accent1>
      <a:accent2>
        <a:srgbClr val="ED7D31"/>
      </a:accent2>
      <a:accent3>
        <a:srgbClr val="C2D833"/>
      </a:accent3>
      <a:accent4>
        <a:srgbClr val="BFDCE0"/>
      </a:accent4>
      <a:accent5>
        <a:srgbClr val="8CCDA3"/>
      </a:accent5>
      <a:accent6>
        <a:srgbClr val="3F97D3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C_988440-22_ConfPPT_R2.potx" id="{9454845F-F5A2-4B22-9F36-3424BE65FDE6}" vid="{ED07359C-1F2A-450E-9662-33E25CAA82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DAC_988440-22_ConfPPT_R2</Template>
  <TotalTime>1181</TotalTime>
  <Words>1147</Words>
  <Application>Microsoft Office PowerPoint</Application>
  <PresentationFormat>宽屏</PresentationFormat>
  <Paragraphs>202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Franklin Gothic Book (正文)</vt:lpstr>
      <vt:lpstr>微软雅黑</vt:lpstr>
      <vt:lpstr>Arial</vt:lpstr>
      <vt:lpstr>Courier New</vt:lpstr>
      <vt:lpstr>Franklin Gothic Book</vt:lpstr>
      <vt:lpstr>Franklin Gothic Medium</vt:lpstr>
      <vt:lpstr>Office Theme</vt:lpstr>
      <vt:lpstr>PowerPoint 演示文稿</vt:lpstr>
      <vt:lpstr>Partition Based Differential Testing for Finding Embedded Code Generation Bugs in Simulink</vt:lpstr>
      <vt:lpstr>Background</vt:lpstr>
      <vt:lpstr>Background</vt:lpstr>
      <vt:lpstr>Motivation</vt:lpstr>
      <vt:lpstr>Motivation</vt:lpstr>
      <vt:lpstr>Motivation</vt:lpstr>
      <vt:lpstr>Motivation</vt:lpstr>
      <vt:lpstr>Related Work – Simulink Testing</vt:lpstr>
      <vt:lpstr>Related Work – Simulink Testing</vt:lpstr>
      <vt:lpstr>Framework – MOPART </vt:lpstr>
      <vt:lpstr>Framework</vt:lpstr>
      <vt:lpstr>Framework</vt:lpstr>
      <vt:lpstr>Framework</vt:lpstr>
      <vt:lpstr>Framework</vt:lpstr>
      <vt:lpstr>Evaluation - Setup</vt:lpstr>
      <vt:lpstr>Evaluation - Effectiveness</vt:lpstr>
      <vt:lpstr>Evaluation - Parameters</vt:lpstr>
      <vt:lpstr>Evaluation – Find Real Bugs</vt:lpstr>
      <vt:lpstr>Conclusion</vt:lpstr>
      <vt:lpstr>PowerPoint 演示文稿</vt:lpstr>
    </vt:vector>
  </TitlesOfParts>
  <Company>SmithBucklin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Kolak, Alexis</dc:creator>
  <cp:lastModifiedBy>lx xl</cp:lastModifiedBy>
  <cp:revision>73</cp:revision>
  <dcterms:created xsi:type="dcterms:W3CDTF">2023-02-03T23:08:15Z</dcterms:created>
  <dcterms:modified xsi:type="dcterms:W3CDTF">2023-06-04T02:11:09Z</dcterms:modified>
</cp:coreProperties>
</file>